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6.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124"/>
  </p:notesMasterIdLst>
  <p:sldIdLst>
    <p:sldId id="258" r:id="rId2"/>
    <p:sldId id="259" r:id="rId3"/>
    <p:sldId id="415" r:id="rId4"/>
    <p:sldId id="273" r:id="rId5"/>
    <p:sldId id="399" r:id="rId6"/>
    <p:sldId id="398" r:id="rId7"/>
    <p:sldId id="406" r:id="rId8"/>
    <p:sldId id="407" r:id="rId9"/>
    <p:sldId id="378" r:id="rId10"/>
    <p:sldId id="362" r:id="rId11"/>
    <p:sldId id="363" r:id="rId12"/>
    <p:sldId id="364" r:id="rId13"/>
    <p:sldId id="366" r:id="rId14"/>
    <p:sldId id="367" r:id="rId15"/>
    <p:sldId id="368" r:id="rId16"/>
    <p:sldId id="369" r:id="rId17"/>
    <p:sldId id="371" r:id="rId18"/>
    <p:sldId id="373" r:id="rId19"/>
    <p:sldId id="374" r:id="rId20"/>
    <p:sldId id="375" r:id="rId21"/>
    <p:sldId id="376" r:id="rId22"/>
    <p:sldId id="377" r:id="rId23"/>
    <p:sldId id="274" r:id="rId24"/>
    <p:sldId id="401" r:id="rId25"/>
    <p:sldId id="403" r:id="rId26"/>
    <p:sldId id="275" r:id="rId27"/>
    <p:sldId id="410" r:id="rId28"/>
    <p:sldId id="411" r:id="rId29"/>
    <p:sldId id="408" r:id="rId30"/>
    <p:sldId id="409" r:id="rId31"/>
    <p:sldId id="417" r:id="rId32"/>
    <p:sldId id="285" r:id="rId33"/>
    <p:sldId id="286" r:id="rId34"/>
    <p:sldId id="287" r:id="rId35"/>
    <p:sldId id="288" r:id="rId36"/>
    <p:sldId id="292" r:id="rId37"/>
    <p:sldId id="412" r:id="rId38"/>
    <p:sldId id="278" r:id="rId39"/>
    <p:sldId id="413" r:id="rId40"/>
    <p:sldId id="276" r:id="rId41"/>
    <p:sldId id="293" r:id="rId42"/>
    <p:sldId id="294" r:id="rId43"/>
    <p:sldId id="295" r:id="rId44"/>
    <p:sldId id="296" r:id="rId45"/>
    <p:sldId id="297" r:id="rId46"/>
    <p:sldId id="298" r:id="rId47"/>
    <p:sldId id="280" r:id="rId48"/>
    <p:sldId id="282" r:id="rId49"/>
    <p:sldId id="277" r:id="rId50"/>
    <p:sldId id="299" r:id="rId51"/>
    <p:sldId id="300" r:id="rId52"/>
    <p:sldId id="317" r:id="rId53"/>
    <p:sldId id="318" r:id="rId54"/>
    <p:sldId id="319" r:id="rId55"/>
    <p:sldId id="419" r:id="rId56"/>
    <p:sldId id="320" r:id="rId57"/>
    <p:sldId id="382" r:id="rId58"/>
    <p:sldId id="301" r:id="rId59"/>
    <p:sldId id="322" r:id="rId60"/>
    <p:sldId id="323" r:id="rId61"/>
    <p:sldId id="325" r:id="rId62"/>
    <p:sldId id="328" r:id="rId63"/>
    <p:sldId id="302" r:id="rId64"/>
    <p:sldId id="332" r:id="rId65"/>
    <p:sldId id="422" r:id="rId66"/>
    <p:sldId id="424" r:id="rId67"/>
    <p:sldId id="423" r:id="rId68"/>
    <p:sldId id="333" r:id="rId69"/>
    <p:sldId id="425" r:id="rId70"/>
    <p:sldId id="334" r:id="rId71"/>
    <p:sldId id="335" r:id="rId72"/>
    <p:sldId id="303" r:id="rId73"/>
    <p:sldId id="336" r:id="rId74"/>
    <p:sldId id="379" r:id="rId75"/>
    <p:sldId id="337" r:id="rId76"/>
    <p:sldId id="389" r:id="rId77"/>
    <p:sldId id="338" r:id="rId78"/>
    <p:sldId id="387" r:id="rId79"/>
    <p:sldId id="388" r:id="rId80"/>
    <p:sldId id="306" r:id="rId81"/>
    <p:sldId id="305" r:id="rId82"/>
    <p:sldId id="339" r:id="rId83"/>
    <p:sldId id="344" r:id="rId84"/>
    <p:sldId id="394" r:id="rId85"/>
    <p:sldId id="340" r:id="rId86"/>
    <p:sldId id="426" r:id="rId87"/>
    <p:sldId id="307" r:id="rId88"/>
    <p:sldId id="345" r:id="rId89"/>
    <p:sldId id="346" r:id="rId90"/>
    <p:sldId id="427" r:id="rId91"/>
    <p:sldId id="347" r:id="rId92"/>
    <p:sldId id="308" r:id="rId93"/>
    <p:sldId id="349" r:id="rId94"/>
    <p:sldId id="428" r:id="rId95"/>
    <p:sldId id="310" r:id="rId96"/>
    <p:sldId id="353" r:id="rId97"/>
    <p:sldId id="396" r:id="rId98"/>
    <p:sldId id="429" r:id="rId99"/>
    <p:sldId id="350" r:id="rId100"/>
    <p:sldId id="351" r:id="rId101"/>
    <p:sldId id="352" r:id="rId102"/>
    <p:sldId id="395" r:id="rId103"/>
    <p:sldId id="354" r:id="rId104"/>
    <p:sldId id="311" r:id="rId105"/>
    <p:sldId id="430" r:id="rId106"/>
    <p:sldId id="312" r:id="rId107"/>
    <p:sldId id="355" r:id="rId108"/>
    <p:sldId id="313" r:id="rId109"/>
    <p:sldId id="356" r:id="rId110"/>
    <p:sldId id="357" r:id="rId111"/>
    <p:sldId id="314" r:id="rId112"/>
    <p:sldId id="358" r:id="rId113"/>
    <p:sldId id="359" r:id="rId114"/>
    <p:sldId id="315" r:id="rId115"/>
    <p:sldId id="316" r:id="rId116"/>
    <p:sldId id="360" r:id="rId117"/>
    <p:sldId id="361" r:id="rId118"/>
    <p:sldId id="397" r:id="rId119"/>
    <p:sldId id="390" r:id="rId120"/>
    <p:sldId id="391" r:id="rId121"/>
    <p:sldId id="392" r:id="rId122"/>
    <p:sldId id="393" r:id="rId12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1903B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3529" autoAdjust="0"/>
    <p:restoredTop sz="79174" autoAdjust="0"/>
  </p:normalViewPr>
  <p:slideViewPr>
    <p:cSldViewPr>
      <p:cViewPr>
        <p:scale>
          <a:sx n="75" d="100"/>
          <a:sy n="75" d="100"/>
        </p:scale>
        <p:origin x="-978" y="-72"/>
      </p:cViewPr>
      <p:guideLst>
        <p:guide orient="horz" pos="2160"/>
        <p:guide pos="2880"/>
      </p:guideLst>
    </p:cSldViewPr>
  </p:slideViewPr>
  <p:outlineViewPr>
    <p:cViewPr>
      <p:scale>
        <a:sx n="33" d="100"/>
        <a:sy n="33" d="100"/>
      </p:scale>
      <p:origin x="0" y="-1374"/>
    </p:cViewPr>
  </p:outlineViewPr>
  <p:notesTextViewPr>
    <p:cViewPr>
      <p:scale>
        <a:sx n="1" d="1"/>
        <a:sy n="1" d="1"/>
      </p:scale>
      <p:origin x="0" y="0"/>
    </p:cViewPr>
  </p:notesTextViewPr>
  <p:sorterViewPr>
    <p:cViewPr>
      <p:scale>
        <a:sx n="100" d="100"/>
        <a:sy n="100" d="100"/>
      </p:scale>
      <p:origin x="0" y="-20592"/>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notesMaster" Target="notesMasters/notesMaster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s>
</file>

<file path=ppt/diagrams/_rels/data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image" Target="../media/image33.png"/></Relationships>
</file>

<file path=ppt/diagrams/_rels/drawing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image" Target="../media/image33.png"/></Relationships>
</file>

<file path=ppt/diagrams/colors1.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4_1">
  <dgm:title val=""/>
  <dgm:desc val=""/>
  <dgm:catLst>
    <dgm:cat type="accent4" pri="11100"/>
  </dgm:catLst>
  <dgm:styleLbl name="node0">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4">
        <a:shade val="80000"/>
      </a:schemeClr>
    </dgm:linClrLst>
    <dgm:effectClrLst/>
    <dgm:txLinClrLst/>
    <dgm:txFillClrLst/>
    <dgm:txEffectClrLst/>
  </dgm:styleLbl>
  <dgm:styleLbl name="node2">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fg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align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bg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dgm:txEffectClrLst/>
  </dgm:styleLbl>
  <dgm:styleLbl name="parChTrans2D2">
    <dgm:fillClrLst meth="repeat">
      <a:schemeClr val="accent4"/>
    </dgm:fillClrLst>
    <dgm:linClrLst meth="repeat">
      <a:schemeClr val="accent4"/>
    </dgm:linClrLst>
    <dgm:effectClrLst/>
    <dgm:txLinClrLst/>
    <dgm:txFillClrLst/>
    <dgm:txEffectClrLst/>
  </dgm:styleLbl>
  <dgm:styleLbl name="parChTrans2D3">
    <dgm:fillClrLst meth="repeat">
      <a:schemeClr val="accent4"/>
    </dgm:fillClrLst>
    <dgm:linClrLst meth="repeat">
      <a:schemeClr val="accent4"/>
    </dgm:linClrLst>
    <dgm:effectClrLst/>
    <dgm:txLinClrLst/>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conF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align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trAlignAcc1">
    <dgm:fillClrLst meth="repeat">
      <a:schemeClr val="accent4">
        <a:alpha val="40000"/>
        <a:tint val="40000"/>
      </a:schemeClr>
    </dgm:fillClrLst>
    <dgm:linClrLst meth="repeat">
      <a:schemeClr val="accent4"/>
    </dgm:linClrLst>
    <dgm:effectClrLst/>
    <dgm:txLinClrLst/>
    <dgm:txFillClrLst meth="repeat">
      <a:schemeClr val="dk1"/>
    </dgm:txFillClrLst>
    <dgm:txEffectClrLst/>
  </dgm:styleLbl>
  <dgm:styleLbl name="b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fgAcc0">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2">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3">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4">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6_3">
  <dgm:title val=""/>
  <dgm:desc val=""/>
  <dgm:catLst>
    <dgm:cat type="accent6" pri="11300"/>
  </dgm:catLst>
  <dgm:styleLbl name="node0">
    <dgm:fillClrLst meth="repeat">
      <a:schemeClr val="accent6">
        <a:shade val="80000"/>
      </a:schemeClr>
    </dgm:fillClrLst>
    <dgm:linClrLst meth="repeat">
      <a:schemeClr val="lt1"/>
    </dgm:linClrLst>
    <dgm:effectClrLst/>
    <dgm:txLinClrLst/>
    <dgm:txFillClrLst/>
    <dgm:txEffectClrLst/>
  </dgm:styleLbl>
  <dgm:styleLbl name="node1">
    <dgm:fillClrLst>
      <a:schemeClr val="accent6">
        <a:shade val="80000"/>
      </a:schemeClr>
      <a:schemeClr val="accent6">
        <a:tint val="70000"/>
      </a:schemeClr>
    </dgm:fillClrLst>
    <dgm:linClrLst meth="repeat">
      <a:schemeClr val="lt1"/>
    </dgm:linClrLst>
    <dgm:effectClrLst/>
    <dgm:txLinClrLst/>
    <dgm:txFillClrLst/>
    <dgm:txEffectClrLst/>
  </dgm:styleLbl>
  <dgm:styleLbl name="alignNode1">
    <dgm:fillClrLst>
      <a:schemeClr val="accent6">
        <a:shade val="80000"/>
      </a:schemeClr>
      <a:schemeClr val="accent6">
        <a:tint val="70000"/>
      </a:schemeClr>
    </dgm:fillClrLst>
    <dgm:linClrLst>
      <a:schemeClr val="accent6">
        <a:shade val="80000"/>
      </a:schemeClr>
      <a:schemeClr val="accent6">
        <a:tint val="70000"/>
      </a:schemeClr>
    </dgm:linClrLst>
    <dgm:effectClrLst/>
    <dgm:txLinClrLst/>
    <dgm:txFillClrLst/>
    <dgm:txEffectClrLst/>
  </dgm:styleLbl>
  <dgm:styleLbl name="lnNode1">
    <dgm:fillClrLst>
      <a:schemeClr val="accent6">
        <a:shade val="80000"/>
      </a:schemeClr>
      <a:schemeClr val="accent6">
        <a:tint val="70000"/>
      </a:schemeClr>
    </dgm:fillClrLst>
    <dgm:linClrLst meth="repeat">
      <a:schemeClr val="lt1"/>
    </dgm:linClrLst>
    <dgm:effectClrLst/>
    <dgm:txLinClrLst/>
    <dgm:txFillClrLst/>
    <dgm:txEffectClrLst/>
  </dgm:styleLbl>
  <dgm:styleLbl name="vennNode1">
    <dgm:fillClrLst>
      <a:schemeClr val="accent6">
        <a:shade val="80000"/>
        <a:alpha val="50000"/>
      </a:schemeClr>
      <a:schemeClr val="accent6">
        <a:tint val="70000"/>
        <a:alpha val="50000"/>
      </a:schemeClr>
    </dgm:fillClrLst>
    <dgm:linClrLst meth="repeat">
      <a:schemeClr val="lt1"/>
    </dgm:linClrLst>
    <dgm:effectClrLst/>
    <dgm:txLinClrLst/>
    <dgm:txFillClrLst/>
    <dgm:txEffectClrLst/>
  </dgm:styleLbl>
  <dgm:styleLbl name="node2">
    <dgm:fillClrLst>
      <a:schemeClr val="accent6">
        <a:tint val="99000"/>
      </a:schemeClr>
    </dgm:fillClrLst>
    <dgm:linClrLst meth="repeat">
      <a:schemeClr val="lt1"/>
    </dgm:linClrLst>
    <dgm:effectClrLst/>
    <dgm:txLinClrLst/>
    <dgm:txFillClrLst/>
    <dgm:txEffectClrLst/>
  </dgm:styleLbl>
  <dgm:styleLbl name="node3">
    <dgm:fillClrLst>
      <a:schemeClr val="accent6">
        <a:tint val="80000"/>
      </a:schemeClr>
    </dgm:fillClrLst>
    <dgm:linClrLst meth="repeat">
      <a:schemeClr val="lt1"/>
    </dgm:linClrLst>
    <dgm:effectClrLst/>
    <dgm:txLinClrLst/>
    <dgm:txFillClrLst/>
    <dgm:txEffectClrLst/>
  </dgm:styleLbl>
  <dgm:styleLbl name="node4">
    <dgm:fillClrLst>
      <a:schemeClr val="accent6">
        <a:tint val="70000"/>
      </a:schemeClr>
    </dgm:fillClrLst>
    <dgm:linClrLst meth="repeat">
      <a:schemeClr val="lt1"/>
    </dgm:linClrLst>
    <dgm:effectClrLst/>
    <dgm:txLinClrLst/>
    <dgm:txFillClrLst/>
    <dgm:txEffectClrLst/>
  </dgm:styleLbl>
  <dgm:styleLbl name="f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dgm:txEffectClrLst/>
  </dgm:styleLbl>
  <dgm:styleLbl name="fg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lt1"/>
    </dgm:txFillClrLst>
    <dgm:txEffectClrLst/>
  </dgm:styleLbl>
  <dgm:styleLbl name="bg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lt1"/>
    </dgm:txFillClrLst>
    <dgm:txEffectClrLst/>
  </dgm:styleLbl>
  <dgm:styleLbl name="sibTrans1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shade val="80000"/>
      </a:schemeClr>
    </dgm:fillClrLst>
    <dgm:linClrLst meth="repeat">
      <a:schemeClr val="lt1"/>
    </dgm:linClrLst>
    <dgm:effectClrLst/>
    <dgm:txLinClrLst/>
    <dgm:txFillClrLst/>
    <dgm:txEffectClrLst/>
  </dgm:styleLbl>
  <dgm:styleLbl name="asst1">
    <dgm:fillClrLst meth="repeat">
      <a:schemeClr val="accent6">
        <a:shade val="80000"/>
      </a:schemeClr>
    </dgm:fillClrLst>
    <dgm:linClrLst meth="repeat">
      <a:schemeClr val="lt1"/>
    </dgm:linClrLst>
    <dgm:effectClrLst/>
    <dgm:txLinClrLst/>
    <dgm:txFillClrLst/>
    <dgm:txEffectClrLst/>
  </dgm:styleLbl>
  <dgm:styleLbl name="asst2">
    <dgm:fillClrLst>
      <a:schemeClr val="accent6">
        <a:tint val="99000"/>
      </a:schemeClr>
    </dgm:fillClrLst>
    <dgm:linClrLst meth="repeat">
      <a:schemeClr val="lt1"/>
    </dgm:linClrLst>
    <dgm:effectClrLst/>
    <dgm:txLinClrLst/>
    <dgm:txFillClrLst/>
    <dgm:txEffectClrLst/>
  </dgm:styleLbl>
  <dgm:styleLbl name="asst3">
    <dgm:fillClrLst>
      <a:schemeClr val="accent6">
        <a:tint val="80000"/>
      </a:schemeClr>
    </dgm:fillClrLst>
    <dgm:linClrLst meth="repeat">
      <a:schemeClr val="lt1"/>
    </dgm:linClrLst>
    <dgm:effectClrLst/>
    <dgm:txLinClrLst/>
    <dgm:txFillClrLst/>
    <dgm:txEffectClrLst/>
  </dgm:styleLbl>
  <dgm:styleLbl name="asst4">
    <dgm:fillClrLst>
      <a:schemeClr val="accent6">
        <a:tint val="70000"/>
      </a:schemeClr>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lt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9000"/>
      </a:schemeClr>
    </dgm:fillClrLst>
    <dgm:linClrLst meth="repeat">
      <a:schemeClr val="accent6">
        <a:tint val="99000"/>
      </a:schemeClr>
    </dgm:linClrLst>
    <dgm:effectClrLst/>
    <dgm:txLinClrLst/>
    <dgm:txFillClrLst meth="repeat">
      <a:schemeClr val="tx1"/>
    </dgm:txFillClrLst>
    <dgm:txEffectClrLst/>
  </dgm:styleLbl>
  <dgm:styleLbl name="parChTrans1D3">
    <dgm:fillClrLst meth="repeat">
      <a:schemeClr val="accent6">
        <a:tint val="80000"/>
      </a:schemeClr>
    </dgm:fillClrLst>
    <dgm:linClrLst meth="repeat">
      <a:schemeClr val="accent6">
        <a:tint val="80000"/>
      </a:schemeClr>
    </dgm:linClrLst>
    <dgm:effectClrLst/>
    <dgm:txLinClrLst/>
    <dgm:txFillClrLst meth="repeat">
      <a:schemeClr val="tx1"/>
    </dgm:txFillClrLst>
    <dgm:txEffectClrLst/>
  </dgm:styleLbl>
  <dgm:styleLbl name="parChTrans1D4">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6">
        <a:shade val="80000"/>
      </a:schemeClr>
      <a:schemeClr val="accent6">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C865FFC-8738-4F3C-9989-9800ABB83529}" type="doc">
      <dgm:prSet loTypeId="urn:microsoft.com/office/officeart/2005/8/layout/vProcess5" loCatId="process" qsTypeId="urn:microsoft.com/office/officeart/2005/8/quickstyle/simple1" qsCatId="simple" csTypeId="urn:microsoft.com/office/officeart/2005/8/colors/accent6_2" csCatId="accent6" phldr="1"/>
      <dgm:spPr/>
      <dgm:t>
        <a:bodyPr/>
        <a:lstStyle/>
        <a:p>
          <a:endParaRPr lang="pt-BR"/>
        </a:p>
      </dgm:t>
    </dgm:pt>
    <dgm:pt modelId="{C69D70EE-F68A-40E8-AADA-5A61CC37C6D6}">
      <dgm:prSet phldrT="[Texto]"/>
      <dgm:spPr/>
      <dgm:t>
        <a:bodyPr/>
        <a:lstStyle/>
        <a:p>
          <a:r>
            <a:rPr lang="pt-BR" dirty="0" smtClean="0">
              <a:solidFill>
                <a:schemeClr val="tx1"/>
              </a:solidFill>
            </a:rPr>
            <a:t>4 princípios</a:t>
          </a:r>
          <a:endParaRPr lang="pt-BR" dirty="0">
            <a:solidFill>
              <a:schemeClr val="tx1"/>
            </a:solidFill>
          </a:endParaRPr>
        </a:p>
      </dgm:t>
    </dgm:pt>
    <dgm:pt modelId="{C9415396-55BD-4FDA-B29F-4B0783359202}" type="parTrans" cxnId="{494A8A41-E922-4C7F-9A74-59315F325A32}">
      <dgm:prSet/>
      <dgm:spPr/>
      <dgm:t>
        <a:bodyPr/>
        <a:lstStyle/>
        <a:p>
          <a:endParaRPr lang="pt-BR">
            <a:solidFill>
              <a:schemeClr val="tx1"/>
            </a:solidFill>
          </a:endParaRPr>
        </a:p>
      </dgm:t>
    </dgm:pt>
    <dgm:pt modelId="{DF6083AD-2DA8-4AA4-BC78-CD646265869A}" type="sibTrans" cxnId="{494A8A41-E922-4C7F-9A74-59315F325A32}">
      <dgm:prSet/>
      <dgm:spPr/>
      <dgm:t>
        <a:bodyPr/>
        <a:lstStyle/>
        <a:p>
          <a:endParaRPr lang="pt-BR">
            <a:solidFill>
              <a:schemeClr val="tx1"/>
            </a:solidFill>
          </a:endParaRPr>
        </a:p>
      </dgm:t>
    </dgm:pt>
    <dgm:pt modelId="{FC61CE11-99C7-4427-8532-EB171CA726C6}">
      <dgm:prSet/>
      <dgm:spPr/>
      <dgm:t>
        <a:bodyPr/>
        <a:lstStyle/>
        <a:p>
          <a:r>
            <a:rPr lang="pt-BR" smtClean="0">
              <a:solidFill>
                <a:schemeClr val="tx1"/>
              </a:solidFill>
            </a:rPr>
            <a:t>12 diretrizes</a:t>
          </a:r>
          <a:endParaRPr lang="pt-BR" dirty="0" smtClean="0">
            <a:solidFill>
              <a:schemeClr val="tx1"/>
            </a:solidFill>
          </a:endParaRPr>
        </a:p>
      </dgm:t>
    </dgm:pt>
    <dgm:pt modelId="{65274120-5E27-41E7-89A8-73163E631D6E}" type="parTrans" cxnId="{E1672B84-779F-4AE2-B8AC-5E1C1EC68294}">
      <dgm:prSet/>
      <dgm:spPr/>
      <dgm:t>
        <a:bodyPr/>
        <a:lstStyle/>
        <a:p>
          <a:endParaRPr lang="pt-BR">
            <a:solidFill>
              <a:schemeClr val="tx1"/>
            </a:solidFill>
          </a:endParaRPr>
        </a:p>
      </dgm:t>
    </dgm:pt>
    <dgm:pt modelId="{C140AA93-0668-42BE-85C1-072489163A58}" type="sibTrans" cxnId="{E1672B84-779F-4AE2-B8AC-5E1C1EC68294}">
      <dgm:prSet/>
      <dgm:spPr/>
      <dgm:t>
        <a:bodyPr/>
        <a:lstStyle/>
        <a:p>
          <a:endParaRPr lang="pt-BR">
            <a:solidFill>
              <a:schemeClr val="tx1"/>
            </a:solidFill>
          </a:endParaRPr>
        </a:p>
      </dgm:t>
    </dgm:pt>
    <dgm:pt modelId="{4309313B-4C52-42BF-87E3-B8DB9A699D9F}">
      <dgm:prSet/>
      <dgm:spPr/>
      <dgm:t>
        <a:bodyPr/>
        <a:lstStyle/>
        <a:p>
          <a:r>
            <a:rPr lang="pt-BR" dirty="0" smtClean="0">
              <a:solidFill>
                <a:schemeClr val="tx1"/>
              </a:solidFill>
            </a:rPr>
            <a:t>Critérios de sucesso</a:t>
          </a:r>
        </a:p>
      </dgm:t>
    </dgm:pt>
    <dgm:pt modelId="{4BFF0DB3-9797-44F6-B980-5ADA4544F862}" type="parTrans" cxnId="{CFCF150A-811B-4DB7-BADC-A3171C6DDEBD}">
      <dgm:prSet/>
      <dgm:spPr/>
      <dgm:t>
        <a:bodyPr/>
        <a:lstStyle/>
        <a:p>
          <a:endParaRPr lang="pt-BR">
            <a:solidFill>
              <a:schemeClr val="tx1"/>
            </a:solidFill>
          </a:endParaRPr>
        </a:p>
      </dgm:t>
    </dgm:pt>
    <dgm:pt modelId="{112740F6-4C15-4B32-AD91-A3514364960C}" type="sibTrans" cxnId="{CFCF150A-811B-4DB7-BADC-A3171C6DDEBD}">
      <dgm:prSet/>
      <dgm:spPr/>
      <dgm:t>
        <a:bodyPr/>
        <a:lstStyle/>
        <a:p>
          <a:endParaRPr lang="pt-BR">
            <a:solidFill>
              <a:schemeClr val="tx1"/>
            </a:solidFill>
          </a:endParaRPr>
        </a:p>
      </dgm:t>
    </dgm:pt>
    <dgm:pt modelId="{44F39CD3-41D1-4093-95C7-ED60A0757964}">
      <dgm:prSet/>
      <dgm:spPr/>
      <dgm:t>
        <a:bodyPr/>
        <a:lstStyle/>
        <a:p>
          <a:r>
            <a:rPr lang="pt-BR" smtClean="0">
              <a:solidFill>
                <a:schemeClr val="tx1"/>
              </a:solidFill>
            </a:rPr>
            <a:t>Técnicas (necessárias e sugeridas)</a:t>
          </a:r>
          <a:endParaRPr lang="pt-BR" dirty="0">
            <a:solidFill>
              <a:schemeClr val="tx1"/>
            </a:solidFill>
          </a:endParaRPr>
        </a:p>
      </dgm:t>
    </dgm:pt>
    <dgm:pt modelId="{720AC724-053C-4443-9F87-F28BDF743FDF}" type="parTrans" cxnId="{ADCFE33F-33DB-4234-A36C-1C59A8405E50}">
      <dgm:prSet/>
      <dgm:spPr/>
      <dgm:t>
        <a:bodyPr/>
        <a:lstStyle/>
        <a:p>
          <a:endParaRPr lang="pt-BR">
            <a:solidFill>
              <a:schemeClr val="tx1"/>
            </a:solidFill>
          </a:endParaRPr>
        </a:p>
      </dgm:t>
    </dgm:pt>
    <dgm:pt modelId="{B8FD41EE-E2E1-4882-9BDE-61B764F01D2F}" type="sibTrans" cxnId="{ADCFE33F-33DB-4234-A36C-1C59A8405E50}">
      <dgm:prSet/>
      <dgm:spPr/>
      <dgm:t>
        <a:bodyPr/>
        <a:lstStyle/>
        <a:p>
          <a:endParaRPr lang="pt-BR">
            <a:solidFill>
              <a:schemeClr val="tx1"/>
            </a:solidFill>
          </a:endParaRPr>
        </a:p>
      </dgm:t>
    </dgm:pt>
    <dgm:pt modelId="{4AA91F00-B814-4582-BE66-1EED7287021D}" type="pres">
      <dgm:prSet presAssocID="{5C865FFC-8738-4F3C-9989-9800ABB83529}" presName="outerComposite" presStyleCnt="0">
        <dgm:presLayoutVars>
          <dgm:chMax val="5"/>
          <dgm:dir/>
          <dgm:resizeHandles val="exact"/>
        </dgm:presLayoutVars>
      </dgm:prSet>
      <dgm:spPr/>
      <dgm:t>
        <a:bodyPr/>
        <a:lstStyle/>
        <a:p>
          <a:endParaRPr lang="pt-BR"/>
        </a:p>
      </dgm:t>
    </dgm:pt>
    <dgm:pt modelId="{C965D81D-7372-474E-946E-FA9A1222242B}" type="pres">
      <dgm:prSet presAssocID="{5C865FFC-8738-4F3C-9989-9800ABB83529}" presName="dummyMaxCanvas" presStyleCnt="0">
        <dgm:presLayoutVars/>
      </dgm:prSet>
      <dgm:spPr/>
    </dgm:pt>
    <dgm:pt modelId="{432C7843-EC53-44C4-BB1B-101E9D498E0A}" type="pres">
      <dgm:prSet presAssocID="{5C865FFC-8738-4F3C-9989-9800ABB83529}" presName="FourNodes_1" presStyleLbl="node1" presStyleIdx="0" presStyleCnt="4">
        <dgm:presLayoutVars>
          <dgm:bulletEnabled val="1"/>
        </dgm:presLayoutVars>
      </dgm:prSet>
      <dgm:spPr/>
      <dgm:t>
        <a:bodyPr/>
        <a:lstStyle/>
        <a:p>
          <a:endParaRPr lang="pt-BR"/>
        </a:p>
      </dgm:t>
    </dgm:pt>
    <dgm:pt modelId="{5B0609BA-F6A7-4707-8FD6-B3DEFC21FEDB}" type="pres">
      <dgm:prSet presAssocID="{5C865FFC-8738-4F3C-9989-9800ABB83529}" presName="FourNodes_2" presStyleLbl="node1" presStyleIdx="1" presStyleCnt="4">
        <dgm:presLayoutVars>
          <dgm:bulletEnabled val="1"/>
        </dgm:presLayoutVars>
      </dgm:prSet>
      <dgm:spPr/>
      <dgm:t>
        <a:bodyPr/>
        <a:lstStyle/>
        <a:p>
          <a:endParaRPr lang="pt-BR"/>
        </a:p>
      </dgm:t>
    </dgm:pt>
    <dgm:pt modelId="{3DDBAE47-4E85-43E4-B95A-4830A1DCF73A}" type="pres">
      <dgm:prSet presAssocID="{5C865FFC-8738-4F3C-9989-9800ABB83529}" presName="FourNodes_3" presStyleLbl="node1" presStyleIdx="2" presStyleCnt="4">
        <dgm:presLayoutVars>
          <dgm:bulletEnabled val="1"/>
        </dgm:presLayoutVars>
      </dgm:prSet>
      <dgm:spPr/>
      <dgm:t>
        <a:bodyPr/>
        <a:lstStyle/>
        <a:p>
          <a:endParaRPr lang="pt-BR"/>
        </a:p>
      </dgm:t>
    </dgm:pt>
    <dgm:pt modelId="{35A0AEC1-6F78-4872-9ADC-279DFDE9BE16}" type="pres">
      <dgm:prSet presAssocID="{5C865FFC-8738-4F3C-9989-9800ABB83529}" presName="FourNodes_4" presStyleLbl="node1" presStyleIdx="3" presStyleCnt="4">
        <dgm:presLayoutVars>
          <dgm:bulletEnabled val="1"/>
        </dgm:presLayoutVars>
      </dgm:prSet>
      <dgm:spPr/>
      <dgm:t>
        <a:bodyPr/>
        <a:lstStyle/>
        <a:p>
          <a:endParaRPr lang="pt-BR"/>
        </a:p>
      </dgm:t>
    </dgm:pt>
    <dgm:pt modelId="{A9242B9D-348B-47F0-AEFC-2D4D18F08565}" type="pres">
      <dgm:prSet presAssocID="{5C865FFC-8738-4F3C-9989-9800ABB83529}" presName="FourConn_1-2" presStyleLbl="fgAccFollowNode1" presStyleIdx="0" presStyleCnt="3">
        <dgm:presLayoutVars>
          <dgm:bulletEnabled val="1"/>
        </dgm:presLayoutVars>
      </dgm:prSet>
      <dgm:spPr/>
      <dgm:t>
        <a:bodyPr/>
        <a:lstStyle/>
        <a:p>
          <a:endParaRPr lang="pt-BR"/>
        </a:p>
      </dgm:t>
    </dgm:pt>
    <dgm:pt modelId="{5E87054A-222C-4D42-8B7F-B535CF27537E}" type="pres">
      <dgm:prSet presAssocID="{5C865FFC-8738-4F3C-9989-9800ABB83529}" presName="FourConn_2-3" presStyleLbl="fgAccFollowNode1" presStyleIdx="1" presStyleCnt="3">
        <dgm:presLayoutVars>
          <dgm:bulletEnabled val="1"/>
        </dgm:presLayoutVars>
      </dgm:prSet>
      <dgm:spPr/>
      <dgm:t>
        <a:bodyPr/>
        <a:lstStyle/>
        <a:p>
          <a:endParaRPr lang="pt-BR"/>
        </a:p>
      </dgm:t>
    </dgm:pt>
    <dgm:pt modelId="{D54F69E3-B2A4-4F79-8FD4-037D73D58B5F}" type="pres">
      <dgm:prSet presAssocID="{5C865FFC-8738-4F3C-9989-9800ABB83529}" presName="FourConn_3-4" presStyleLbl="fgAccFollowNode1" presStyleIdx="2" presStyleCnt="3">
        <dgm:presLayoutVars>
          <dgm:bulletEnabled val="1"/>
        </dgm:presLayoutVars>
      </dgm:prSet>
      <dgm:spPr/>
      <dgm:t>
        <a:bodyPr/>
        <a:lstStyle/>
        <a:p>
          <a:endParaRPr lang="pt-BR"/>
        </a:p>
      </dgm:t>
    </dgm:pt>
    <dgm:pt modelId="{914B896E-66BD-4869-83A0-C6CF13D5E362}" type="pres">
      <dgm:prSet presAssocID="{5C865FFC-8738-4F3C-9989-9800ABB83529}" presName="FourNodes_1_text" presStyleLbl="node1" presStyleIdx="3" presStyleCnt="4">
        <dgm:presLayoutVars>
          <dgm:bulletEnabled val="1"/>
        </dgm:presLayoutVars>
      </dgm:prSet>
      <dgm:spPr/>
      <dgm:t>
        <a:bodyPr/>
        <a:lstStyle/>
        <a:p>
          <a:endParaRPr lang="pt-BR"/>
        </a:p>
      </dgm:t>
    </dgm:pt>
    <dgm:pt modelId="{C61BBFD6-7F53-494F-A8B9-26A37782E9EF}" type="pres">
      <dgm:prSet presAssocID="{5C865FFC-8738-4F3C-9989-9800ABB83529}" presName="FourNodes_2_text" presStyleLbl="node1" presStyleIdx="3" presStyleCnt="4">
        <dgm:presLayoutVars>
          <dgm:bulletEnabled val="1"/>
        </dgm:presLayoutVars>
      </dgm:prSet>
      <dgm:spPr/>
      <dgm:t>
        <a:bodyPr/>
        <a:lstStyle/>
        <a:p>
          <a:endParaRPr lang="pt-BR"/>
        </a:p>
      </dgm:t>
    </dgm:pt>
    <dgm:pt modelId="{E3F9C796-9A7E-4F5A-9730-51B9AD742AF0}" type="pres">
      <dgm:prSet presAssocID="{5C865FFC-8738-4F3C-9989-9800ABB83529}" presName="FourNodes_3_text" presStyleLbl="node1" presStyleIdx="3" presStyleCnt="4">
        <dgm:presLayoutVars>
          <dgm:bulletEnabled val="1"/>
        </dgm:presLayoutVars>
      </dgm:prSet>
      <dgm:spPr/>
      <dgm:t>
        <a:bodyPr/>
        <a:lstStyle/>
        <a:p>
          <a:endParaRPr lang="pt-BR"/>
        </a:p>
      </dgm:t>
    </dgm:pt>
    <dgm:pt modelId="{D1D41A97-7857-4314-AF5C-3EBD3745F075}" type="pres">
      <dgm:prSet presAssocID="{5C865FFC-8738-4F3C-9989-9800ABB83529}" presName="FourNodes_4_text" presStyleLbl="node1" presStyleIdx="3" presStyleCnt="4">
        <dgm:presLayoutVars>
          <dgm:bulletEnabled val="1"/>
        </dgm:presLayoutVars>
      </dgm:prSet>
      <dgm:spPr/>
      <dgm:t>
        <a:bodyPr/>
        <a:lstStyle/>
        <a:p>
          <a:endParaRPr lang="pt-BR"/>
        </a:p>
      </dgm:t>
    </dgm:pt>
  </dgm:ptLst>
  <dgm:cxnLst>
    <dgm:cxn modelId="{CFCF150A-811B-4DB7-BADC-A3171C6DDEBD}" srcId="{5C865FFC-8738-4F3C-9989-9800ABB83529}" destId="{4309313B-4C52-42BF-87E3-B8DB9A699D9F}" srcOrd="2" destOrd="0" parTransId="{4BFF0DB3-9797-44F6-B980-5ADA4544F862}" sibTransId="{112740F6-4C15-4B32-AD91-A3514364960C}"/>
    <dgm:cxn modelId="{69C0707E-07C6-4EC4-93F6-59B4189AAC18}" type="presOf" srcId="{FC61CE11-99C7-4427-8532-EB171CA726C6}" destId="{5B0609BA-F6A7-4707-8FD6-B3DEFC21FEDB}" srcOrd="0" destOrd="0" presId="urn:microsoft.com/office/officeart/2005/8/layout/vProcess5"/>
    <dgm:cxn modelId="{EC833B1D-51EB-4254-9373-B312CA5DBD1C}" type="presOf" srcId="{4309313B-4C52-42BF-87E3-B8DB9A699D9F}" destId="{3DDBAE47-4E85-43E4-B95A-4830A1DCF73A}" srcOrd="0" destOrd="0" presId="urn:microsoft.com/office/officeart/2005/8/layout/vProcess5"/>
    <dgm:cxn modelId="{56F0376A-5C8B-4A01-A40D-CA5473DB529D}" type="presOf" srcId="{5C865FFC-8738-4F3C-9989-9800ABB83529}" destId="{4AA91F00-B814-4582-BE66-1EED7287021D}" srcOrd="0" destOrd="0" presId="urn:microsoft.com/office/officeart/2005/8/layout/vProcess5"/>
    <dgm:cxn modelId="{494A8A41-E922-4C7F-9A74-59315F325A32}" srcId="{5C865FFC-8738-4F3C-9989-9800ABB83529}" destId="{C69D70EE-F68A-40E8-AADA-5A61CC37C6D6}" srcOrd="0" destOrd="0" parTransId="{C9415396-55BD-4FDA-B29F-4B0783359202}" sibTransId="{DF6083AD-2DA8-4AA4-BC78-CD646265869A}"/>
    <dgm:cxn modelId="{9049C3EE-9FBF-4E8A-BB27-52AFC3FEC648}" type="presOf" srcId="{C69D70EE-F68A-40E8-AADA-5A61CC37C6D6}" destId="{914B896E-66BD-4869-83A0-C6CF13D5E362}" srcOrd="1" destOrd="0" presId="urn:microsoft.com/office/officeart/2005/8/layout/vProcess5"/>
    <dgm:cxn modelId="{0366126B-775A-42D1-8E24-CC88A46B2F77}" type="presOf" srcId="{FC61CE11-99C7-4427-8532-EB171CA726C6}" destId="{C61BBFD6-7F53-494F-A8B9-26A37782E9EF}" srcOrd="1" destOrd="0" presId="urn:microsoft.com/office/officeart/2005/8/layout/vProcess5"/>
    <dgm:cxn modelId="{D910097E-92E5-408B-934F-A4E319FF124D}" type="presOf" srcId="{C140AA93-0668-42BE-85C1-072489163A58}" destId="{5E87054A-222C-4D42-8B7F-B535CF27537E}" srcOrd="0" destOrd="0" presId="urn:microsoft.com/office/officeart/2005/8/layout/vProcess5"/>
    <dgm:cxn modelId="{52760054-3008-493E-81E9-72ACB2DACEE2}" type="presOf" srcId="{C69D70EE-F68A-40E8-AADA-5A61CC37C6D6}" destId="{432C7843-EC53-44C4-BB1B-101E9D498E0A}" srcOrd="0" destOrd="0" presId="urn:microsoft.com/office/officeart/2005/8/layout/vProcess5"/>
    <dgm:cxn modelId="{FD4F4570-AFFB-4922-ACBE-58127A7C23C4}" type="presOf" srcId="{4309313B-4C52-42BF-87E3-B8DB9A699D9F}" destId="{E3F9C796-9A7E-4F5A-9730-51B9AD742AF0}" srcOrd="1" destOrd="0" presId="urn:microsoft.com/office/officeart/2005/8/layout/vProcess5"/>
    <dgm:cxn modelId="{8BF37DCE-ACFD-414E-97F3-8FF4F9DB6906}" type="presOf" srcId="{112740F6-4C15-4B32-AD91-A3514364960C}" destId="{D54F69E3-B2A4-4F79-8FD4-037D73D58B5F}" srcOrd="0" destOrd="0" presId="urn:microsoft.com/office/officeart/2005/8/layout/vProcess5"/>
    <dgm:cxn modelId="{E1672B84-779F-4AE2-B8AC-5E1C1EC68294}" srcId="{5C865FFC-8738-4F3C-9989-9800ABB83529}" destId="{FC61CE11-99C7-4427-8532-EB171CA726C6}" srcOrd="1" destOrd="0" parTransId="{65274120-5E27-41E7-89A8-73163E631D6E}" sibTransId="{C140AA93-0668-42BE-85C1-072489163A58}"/>
    <dgm:cxn modelId="{D523E320-8B68-49FE-BD04-74AAC21D0040}" type="presOf" srcId="{44F39CD3-41D1-4093-95C7-ED60A0757964}" destId="{35A0AEC1-6F78-4872-9ADC-279DFDE9BE16}" srcOrd="0" destOrd="0" presId="urn:microsoft.com/office/officeart/2005/8/layout/vProcess5"/>
    <dgm:cxn modelId="{DC0DD619-AA28-44C1-822F-FE9151CEC57E}" type="presOf" srcId="{DF6083AD-2DA8-4AA4-BC78-CD646265869A}" destId="{A9242B9D-348B-47F0-AEFC-2D4D18F08565}" srcOrd="0" destOrd="0" presId="urn:microsoft.com/office/officeart/2005/8/layout/vProcess5"/>
    <dgm:cxn modelId="{5F969090-F73E-49F9-91A8-6C41A45E5710}" type="presOf" srcId="{44F39CD3-41D1-4093-95C7-ED60A0757964}" destId="{D1D41A97-7857-4314-AF5C-3EBD3745F075}" srcOrd="1" destOrd="0" presId="urn:microsoft.com/office/officeart/2005/8/layout/vProcess5"/>
    <dgm:cxn modelId="{ADCFE33F-33DB-4234-A36C-1C59A8405E50}" srcId="{5C865FFC-8738-4F3C-9989-9800ABB83529}" destId="{44F39CD3-41D1-4093-95C7-ED60A0757964}" srcOrd="3" destOrd="0" parTransId="{720AC724-053C-4443-9F87-F28BDF743FDF}" sibTransId="{B8FD41EE-E2E1-4882-9BDE-61B764F01D2F}"/>
    <dgm:cxn modelId="{978ADAA8-9F92-4E5A-B23C-094CDDEFD28C}" type="presParOf" srcId="{4AA91F00-B814-4582-BE66-1EED7287021D}" destId="{C965D81D-7372-474E-946E-FA9A1222242B}" srcOrd="0" destOrd="0" presId="urn:microsoft.com/office/officeart/2005/8/layout/vProcess5"/>
    <dgm:cxn modelId="{CD5D04BA-E1F4-4DEB-BEE7-DA847A0FD0BB}" type="presParOf" srcId="{4AA91F00-B814-4582-BE66-1EED7287021D}" destId="{432C7843-EC53-44C4-BB1B-101E9D498E0A}" srcOrd="1" destOrd="0" presId="urn:microsoft.com/office/officeart/2005/8/layout/vProcess5"/>
    <dgm:cxn modelId="{CF61F0A1-F421-4C1A-B4ED-13C0E7B23E3D}" type="presParOf" srcId="{4AA91F00-B814-4582-BE66-1EED7287021D}" destId="{5B0609BA-F6A7-4707-8FD6-B3DEFC21FEDB}" srcOrd="2" destOrd="0" presId="urn:microsoft.com/office/officeart/2005/8/layout/vProcess5"/>
    <dgm:cxn modelId="{D084EFF6-8B9D-4F1E-B831-7BA0177006E9}" type="presParOf" srcId="{4AA91F00-B814-4582-BE66-1EED7287021D}" destId="{3DDBAE47-4E85-43E4-B95A-4830A1DCF73A}" srcOrd="3" destOrd="0" presId="urn:microsoft.com/office/officeart/2005/8/layout/vProcess5"/>
    <dgm:cxn modelId="{B3E913BD-74AD-4B1B-8DBC-494AB5E43007}" type="presParOf" srcId="{4AA91F00-B814-4582-BE66-1EED7287021D}" destId="{35A0AEC1-6F78-4872-9ADC-279DFDE9BE16}" srcOrd="4" destOrd="0" presId="urn:microsoft.com/office/officeart/2005/8/layout/vProcess5"/>
    <dgm:cxn modelId="{C77F1926-E803-4C6C-AAD1-FBFA55987F2B}" type="presParOf" srcId="{4AA91F00-B814-4582-BE66-1EED7287021D}" destId="{A9242B9D-348B-47F0-AEFC-2D4D18F08565}" srcOrd="5" destOrd="0" presId="urn:microsoft.com/office/officeart/2005/8/layout/vProcess5"/>
    <dgm:cxn modelId="{8498E910-F082-4C00-9504-C33369ED3954}" type="presParOf" srcId="{4AA91F00-B814-4582-BE66-1EED7287021D}" destId="{5E87054A-222C-4D42-8B7F-B535CF27537E}" srcOrd="6" destOrd="0" presId="urn:microsoft.com/office/officeart/2005/8/layout/vProcess5"/>
    <dgm:cxn modelId="{8A78D992-646D-4F0F-AC5E-79CEDF2966F2}" type="presParOf" srcId="{4AA91F00-B814-4582-BE66-1EED7287021D}" destId="{D54F69E3-B2A4-4F79-8FD4-037D73D58B5F}" srcOrd="7" destOrd="0" presId="urn:microsoft.com/office/officeart/2005/8/layout/vProcess5"/>
    <dgm:cxn modelId="{D7DBE4A9-9A4F-459C-8F55-AF1B6771B50E}" type="presParOf" srcId="{4AA91F00-B814-4582-BE66-1EED7287021D}" destId="{914B896E-66BD-4869-83A0-C6CF13D5E362}" srcOrd="8" destOrd="0" presId="urn:microsoft.com/office/officeart/2005/8/layout/vProcess5"/>
    <dgm:cxn modelId="{95B11F4E-DFE8-4A30-8D52-23A7F2977D10}" type="presParOf" srcId="{4AA91F00-B814-4582-BE66-1EED7287021D}" destId="{C61BBFD6-7F53-494F-A8B9-26A37782E9EF}" srcOrd="9" destOrd="0" presId="urn:microsoft.com/office/officeart/2005/8/layout/vProcess5"/>
    <dgm:cxn modelId="{EF0AADC8-3A28-4DFC-A36C-99FCA5D62642}" type="presParOf" srcId="{4AA91F00-B814-4582-BE66-1EED7287021D}" destId="{E3F9C796-9A7E-4F5A-9730-51B9AD742AF0}" srcOrd="10" destOrd="0" presId="urn:microsoft.com/office/officeart/2005/8/layout/vProcess5"/>
    <dgm:cxn modelId="{B632B4EF-FC18-4705-B4E7-9A04EBD86E2C}" type="presParOf" srcId="{4AA91F00-B814-4582-BE66-1EED7287021D}" destId="{D1D41A97-7857-4314-AF5C-3EBD3745F075}" srcOrd="11"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4692E7F-5D41-419A-AE4E-A09AD513C053}" type="doc">
      <dgm:prSet loTypeId="urn:microsoft.com/office/officeart/2005/8/layout/default#1" loCatId="list" qsTypeId="urn:microsoft.com/office/officeart/2005/8/quickstyle/simple4" qsCatId="simple" csTypeId="urn:microsoft.com/office/officeart/2005/8/colors/colorful1#1" csCatId="colorful" phldr="1"/>
      <dgm:spPr/>
      <dgm:t>
        <a:bodyPr/>
        <a:lstStyle/>
        <a:p>
          <a:endParaRPr lang="pt-BR"/>
        </a:p>
      </dgm:t>
    </dgm:pt>
    <dgm:pt modelId="{CDA3ABFA-0690-4F2D-91D5-F40050B5ABC1}">
      <dgm:prSet phldrT="[Texto]"/>
      <dgm:spPr/>
      <dgm:t>
        <a:bodyPr/>
        <a:lstStyle/>
        <a:p>
          <a:r>
            <a:rPr lang="pt-BR" dirty="0" smtClean="0"/>
            <a:t>Perceptível</a:t>
          </a:r>
          <a:endParaRPr lang="pt-BR" dirty="0"/>
        </a:p>
      </dgm:t>
    </dgm:pt>
    <dgm:pt modelId="{B8760C89-739D-4F80-946A-5928BB92B407}" type="parTrans" cxnId="{8104017B-39CF-4B42-876F-44E06FE366C8}">
      <dgm:prSet/>
      <dgm:spPr/>
      <dgm:t>
        <a:bodyPr/>
        <a:lstStyle/>
        <a:p>
          <a:endParaRPr lang="pt-BR"/>
        </a:p>
      </dgm:t>
    </dgm:pt>
    <dgm:pt modelId="{FB0E02F3-F02D-45DB-B4DA-B4EC478191F0}" type="sibTrans" cxnId="{8104017B-39CF-4B42-876F-44E06FE366C8}">
      <dgm:prSet/>
      <dgm:spPr/>
      <dgm:t>
        <a:bodyPr/>
        <a:lstStyle/>
        <a:p>
          <a:endParaRPr lang="pt-BR"/>
        </a:p>
      </dgm:t>
    </dgm:pt>
    <dgm:pt modelId="{A8A29C7B-17D5-4DF6-8315-85EAC85AAA73}">
      <dgm:prSet phldrT="[Texto]"/>
      <dgm:spPr/>
      <dgm:t>
        <a:bodyPr/>
        <a:lstStyle/>
        <a:p>
          <a:r>
            <a:rPr lang="pt-BR" dirty="0" smtClean="0"/>
            <a:t>Operável</a:t>
          </a:r>
          <a:endParaRPr lang="pt-BR" dirty="0"/>
        </a:p>
      </dgm:t>
    </dgm:pt>
    <dgm:pt modelId="{317670AA-7FFA-4A02-B0D9-5DDDF189EDEF}" type="parTrans" cxnId="{9DEF6E3A-C51A-4D16-80AF-A518B4682AA6}">
      <dgm:prSet/>
      <dgm:spPr/>
      <dgm:t>
        <a:bodyPr/>
        <a:lstStyle/>
        <a:p>
          <a:endParaRPr lang="pt-BR"/>
        </a:p>
      </dgm:t>
    </dgm:pt>
    <dgm:pt modelId="{6EE63C7F-56CC-4210-A6FF-D806A88E84CA}" type="sibTrans" cxnId="{9DEF6E3A-C51A-4D16-80AF-A518B4682AA6}">
      <dgm:prSet/>
      <dgm:spPr/>
      <dgm:t>
        <a:bodyPr/>
        <a:lstStyle/>
        <a:p>
          <a:endParaRPr lang="pt-BR"/>
        </a:p>
      </dgm:t>
    </dgm:pt>
    <dgm:pt modelId="{3859D7E9-7EC8-4CB5-B624-13801BAE5625}">
      <dgm:prSet phldrT="[Texto]"/>
      <dgm:spPr/>
      <dgm:t>
        <a:bodyPr/>
        <a:lstStyle/>
        <a:p>
          <a:r>
            <a:rPr lang="pt-BR" dirty="0" smtClean="0"/>
            <a:t>Robusto</a:t>
          </a:r>
          <a:endParaRPr lang="pt-BR" dirty="0"/>
        </a:p>
      </dgm:t>
    </dgm:pt>
    <dgm:pt modelId="{0170C908-395D-4631-B781-EF8407F19A2A}" type="parTrans" cxnId="{D21EA0E1-2A31-4AF4-B8C2-33AACCC8AFF1}">
      <dgm:prSet/>
      <dgm:spPr/>
      <dgm:t>
        <a:bodyPr/>
        <a:lstStyle/>
        <a:p>
          <a:endParaRPr lang="pt-BR"/>
        </a:p>
      </dgm:t>
    </dgm:pt>
    <dgm:pt modelId="{5BDDE707-FE27-48E9-BE16-0453C03B181F}" type="sibTrans" cxnId="{D21EA0E1-2A31-4AF4-B8C2-33AACCC8AFF1}">
      <dgm:prSet/>
      <dgm:spPr/>
      <dgm:t>
        <a:bodyPr/>
        <a:lstStyle/>
        <a:p>
          <a:endParaRPr lang="pt-BR"/>
        </a:p>
      </dgm:t>
    </dgm:pt>
    <dgm:pt modelId="{E261D693-278B-41AF-AF77-9FF605F49524}">
      <dgm:prSet phldrT="[Texto]"/>
      <dgm:spPr/>
      <dgm:t>
        <a:bodyPr/>
        <a:lstStyle/>
        <a:p>
          <a:r>
            <a:rPr lang="pt-BR" dirty="0" smtClean="0"/>
            <a:t>Compreensível</a:t>
          </a:r>
        </a:p>
      </dgm:t>
    </dgm:pt>
    <dgm:pt modelId="{59603D0B-6ABB-4D0E-893A-358D70B20AE1}" type="parTrans" cxnId="{3E2E6846-DFF8-4513-BA6B-4BE06280B0EB}">
      <dgm:prSet/>
      <dgm:spPr/>
      <dgm:t>
        <a:bodyPr/>
        <a:lstStyle/>
        <a:p>
          <a:endParaRPr lang="pt-BR"/>
        </a:p>
      </dgm:t>
    </dgm:pt>
    <dgm:pt modelId="{23F64CEA-5EB2-4E4D-88C1-EDD01E178979}" type="sibTrans" cxnId="{3E2E6846-DFF8-4513-BA6B-4BE06280B0EB}">
      <dgm:prSet/>
      <dgm:spPr/>
      <dgm:t>
        <a:bodyPr/>
        <a:lstStyle/>
        <a:p>
          <a:endParaRPr lang="pt-BR"/>
        </a:p>
      </dgm:t>
    </dgm:pt>
    <dgm:pt modelId="{40216EC6-FF83-47CC-B9A1-E25DA2C4F8B7}" type="pres">
      <dgm:prSet presAssocID="{24692E7F-5D41-419A-AE4E-A09AD513C053}" presName="diagram" presStyleCnt="0">
        <dgm:presLayoutVars>
          <dgm:dir/>
          <dgm:resizeHandles val="exact"/>
        </dgm:presLayoutVars>
      </dgm:prSet>
      <dgm:spPr/>
      <dgm:t>
        <a:bodyPr/>
        <a:lstStyle/>
        <a:p>
          <a:endParaRPr lang="pt-BR"/>
        </a:p>
      </dgm:t>
    </dgm:pt>
    <dgm:pt modelId="{A182B248-DBEA-4C4B-9A38-8B3A0DD7F1B0}" type="pres">
      <dgm:prSet presAssocID="{CDA3ABFA-0690-4F2D-91D5-F40050B5ABC1}" presName="node" presStyleLbl="node1" presStyleIdx="0" presStyleCnt="4">
        <dgm:presLayoutVars>
          <dgm:bulletEnabled val="1"/>
        </dgm:presLayoutVars>
      </dgm:prSet>
      <dgm:spPr/>
      <dgm:t>
        <a:bodyPr/>
        <a:lstStyle/>
        <a:p>
          <a:endParaRPr lang="pt-BR"/>
        </a:p>
      </dgm:t>
    </dgm:pt>
    <dgm:pt modelId="{D932CF5D-DCE5-4C94-B421-0D81515E51E7}" type="pres">
      <dgm:prSet presAssocID="{FB0E02F3-F02D-45DB-B4DA-B4EC478191F0}" presName="sibTrans" presStyleCnt="0"/>
      <dgm:spPr/>
      <dgm:t>
        <a:bodyPr/>
        <a:lstStyle/>
        <a:p>
          <a:endParaRPr lang="pt-BR"/>
        </a:p>
      </dgm:t>
    </dgm:pt>
    <dgm:pt modelId="{172883BF-C95B-4425-BF58-A42375CA9D8D}" type="pres">
      <dgm:prSet presAssocID="{A8A29C7B-17D5-4DF6-8315-85EAC85AAA73}" presName="node" presStyleLbl="node1" presStyleIdx="1" presStyleCnt="4">
        <dgm:presLayoutVars>
          <dgm:bulletEnabled val="1"/>
        </dgm:presLayoutVars>
      </dgm:prSet>
      <dgm:spPr/>
      <dgm:t>
        <a:bodyPr/>
        <a:lstStyle/>
        <a:p>
          <a:endParaRPr lang="pt-BR"/>
        </a:p>
      </dgm:t>
    </dgm:pt>
    <dgm:pt modelId="{16774FA8-D9E7-41E6-89CC-D49FB5C1BDDF}" type="pres">
      <dgm:prSet presAssocID="{6EE63C7F-56CC-4210-A6FF-D806A88E84CA}" presName="sibTrans" presStyleCnt="0"/>
      <dgm:spPr/>
      <dgm:t>
        <a:bodyPr/>
        <a:lstStyle/>
        <a:p>
          <a:endParaRPr lang="pt-BR"/>
        </a:p>
      </dgm:t>
    </dgm:pt>
    <dgm:pt modelId="{FD2E1D4B-EDB7-44B9-BC02-A714C6A36FD6}" type="pres">
      <dgm:prSet presAssocID="{E261D693-278B-41AF-AF77-9FF605F49524}" presName="node" presStyleLbl="node1" presStyleIdx="2" presStyleCnt="4">
        <dgm:presLayoutVars>
          <dgm:bulletEnabled val="1"/>
        </dgm:presLayoutVars>
      </dgm:prSet>
      <dgm:spPr/>
      <dgm:t>
        <a:bodyPr/>
        <a:lstStyle/>
        <a:p>
          <a:endParaRPr lang="pt-BR"/>
        </a:p>
      </dgm:t>
    </dgm:pt>
    <dgm:pt modelId="{F3F85B29-EEA6-4059-83A6-D01CC183D4FD}" type="pres">
      <dgm:prSet presAssocID="{23F64CEA-5EB2-4E4D-88C1-EDD01E178979}" presName="sibTrans" presStyleCnt="0"/>
      <dgm:spPr/>
      <dgm:t>
        <a:bodyPr/>
        <a:lstStyle/>
        <a:p>
          <a:endParaRPr lang="pt-BR"/>
        </a:p>
      </dgm:t>
    </dgm:pt>
    <dgm:pt modelId="{C86B66BC-D9A7-438D-BCFF-1D7F078F8DB7}" type="pres">
      <dgm:prSet presAssocID="{3859D7E9-7EC8-4CB5-B624-13801BAE5625}" presName="node" presStyleLbl="node1" presStyleIdx="3" presStyleCnt="4">
        <dgm:presLayoutVars>
          <dgm:bulletEnabled val="1"/>
        </dgm:presLayoutVars>
      </dgm:prSet>
      <dgm:spPr/>
      <dgm:t>
        <a:bodyPr/>
        <a:lstStyle/>
        <a:p>
          <a:endParaRPr lang="pt-BR"/>
        </a:p>
      </dgm:t>
    </dgm:pt>
  </dgm:ptLst>
  <dgm:cxnLst>
    <dgm:cxn modelId="{5FE2266A-00E0-4C08-88A4-FDE293B05BF8}" type="presOf" srcId="{CDA3ABFA-0690-4F2D-91D5-F40050B5ABC1}" destId="{A182B248-DBEA-4C4B-9A38-8B3A0DD7F1B0}" srcOrd="0" destOrd="0" presId="urn:microsoft.com/office/officeart/2005/8/layout/default#1"/>
    <dgm:cxn modelId="{B2D165C2-86A6-4114-B995-B59AC2885F25}" type="presOf" srcId="{24692E7F-5D41-419A-AE4E-A09AD513C053}" destId="{40216EC6-FF83-47CC-B9A1-E25DA2C4F8B7}" srcOrd="0" destOrd="0" presId="urn:microsoft.com/office/officeart/2005/8/layout/default#1"/>
    <dgm:cxn modelId="{8104017B-39CF-4B42-876F-44E06FE366C8}" srcId="{24692E7F-5D41-419A-AE4E-A09AD513C053}" destId="{CDA3ABFA-0690-4F2D-91D5-F40050B5ABC1}" srcOrd="0" destOrd="0" parTransId="{B8760C89-739D-4F80-946A-5928BB92B407}" sibTransId="{FB0E02F3-F02D-45DB-B4DA-B4EC478191F0}"/>
    <dgm:cxn modelId="{9DEF6E3A-C51A-4D16-80AF-A518B4682AA6}" srcId="{24692E7F-5D41-419A-AE4E-A09AD513C053}" destId="{A8A29C7B-17D5-4DF6-8315-85EAC85AAA73}" srcOrd="1" destOrd="0" parTransId="{317670AA-7FFA-4A02-B0D9-5DDDF189EDEF}" sibTransId="{6EE63C7F-56CC-4210-A6FF-D806A88E84CA}"/>
    <dgm:cxn modelId="{16522162-A712-432F-8886-BD7AC81D8901}" type="presOf" srcId="{3859D7E9-7EC8-4CB5-B624-13801BAE5625}" destId="{C86B66BC-D9A7-438D-BCFF-1D7F078F8DB7}" srcOrd="0" destOrd="0" presId="urn:microsoft.com/office/officeart/2005/8/layout/default#1"/>
    <dgm:cxn modelId="{47B84B2D-2254-4EC5-BA7D-1DDC81868F8A}" type="presOf" srcId="{A8A29C7B-17D5-4DF6-8315-85EAC85AAA73}" destId="{172883BF-C95B-4425-BF58-A42375CA9D8D}" srcOrd="0" destOrd="0" presId="urn:microsoft.com/office/officeart/2005/8/layout/default#1"/>
    <dgm:cxn modelId="{D21EA0E1-2A31-4AF4-B8C2-33AACCC8AFF1}" srcId="{24692E7F-5D41-419A-AE4E-A09AD513C053}" destId="{3859D7E9-7EC8-4CB5-B624-13801BAE5625}" srcOrd="3" destOrd="0" parTransId="{0170C908-395D-4631-B781-EF8407F19A2A}" sibTransId="{5BDDE707-FE27-48E9-BE16-0453C03B181F}"/>
    <dgm:cxn modelId="{3E2E6846-DFF8-4513-BA6B-4BE06280B0EB}" srcId="{24692E7F-5D41-419A-AE4E-A09AD513C053}" destId="{E261D693-278B-41AF-AF77-9FF605F49524}" srcOrd="2" destOrd="0" parTransId="{59603D0B-6ABB-4D0E-893A-358D70B20AE1}" sibTransId="{23F64CEA-5EB2-4E4D-88C1-EDD01E178979}"/>
    <dgm:cxn modelId="{1AE7A47B-3357-4B37-A165-E47D0C3039CF}" type="presOf" srcId="{E261D693-278B-41AF-AF77-9FF605F49524}" destId="{FD2E1D4B-EDB7-44B9-BC02-A714C6A36FD6}" srcOrd="0" destOrd="0" presId="urn:microsoft.com/office/officeart/2005/8/layout/default#1"/>
    <dgm:cxn modelId="{BA3435A2-C33C-4BDE-AEAC-8A2DB07E55DF}" type="presParOf" srcId="{40216EC6-FF83-47CC-B9A1-E25DA2C4F8B7}" destId="{A182B248-DBEA-4C4B-9A38-8B3A0DD7F1B0}" srcOrd="0" destOrd="0" presId="urn:microsoft.com/office/officeart/2005/8/layout/default#1"/>
    <dgm:cxn modelId="{7525934A-D075-4E6B-84BA-20B3B267A25A}" type="presParOf" srcId="{40216EC6-FF83-47CC-B9A1-E25DA2C4F8B7}" destId="{D932CF5D-DCE5-4C94-B421-0D81515E51E7}" srcOrd="1" destOrd="0" presId="urn:microsoft.com/office/officeart/2005/8/layout/default#1"/>
    <dgm:cxn modelId="{8A864850-C940-44BC-A051-55126C54BF41}" type="presParOf" srcId="{40216EC6-FF83-47CC-B9A1-E25DA2C4F8B7}" destId="{172883BF-C95B-4425-BF58-A42375CA9D8D}" srcOrd="2" destOrd="0" presId="urn:microsoft.com/office/officeart/2005/8/layout/default#1"/>
    <dgm:cxn modelId="{C52E3DA4-AFE7-43D3-9CC6-9DA35DCC8B2B}" type="presParOf" srcId="{40216EC6-FF83-47CC-B9A1-E25DA2C4F8B7}" destId="{16774FA8-D9E7-41E6-89CC-D49FB5C1BDDF}" srcOrd="3" destOrd="0" presId="urn:microsoft.com/office/officeart/2005/8/layout/default#1"/>
    <dgm:cxn modelId="{08948DF8-CBB7-45FF-A33B-3F21DFE1A935}" type="presParOf" srcId="{40216EC6-FF83-47CC-B9A1-E25DA2C4F8B7}" destId="{FD2E1D4B-EDB7-44B9-BC02-A714C6A36FD6}" srcOrd="4" destOrd="0" presId="urn:microsoft.com/office/officeart/2005/8/layout/default#1"/>
    <dgm:cxn modelId="{50D49AFE-64E7-48C4-8906-445DAA5C29B0}" type="presParOf" srcId="{40216EC6-FF83-47CC-B9A1-E25DA2C4F8B7}" destId="{F3F85B29-EEA6-4059-83A6-D01CC183D4FD}" srcOrd="5" destOrd="0" presId="urn:microsoft.com/office/officeart/2005/8/layout/default#1"/>
    <dgm:cxn modelId="{8913FB22-D66A-4F44-8213-73A2DC586F93}" type="presParOf" srcId="{40216EC6-FF83-47CC-B9A1-E25DA2C4F8B7}" destId="{C86B66BC-D9A7-438D-BCFF-1D7F078F8DB7}" srcOrd="6" destOrd="0" presId="urn:microsoft.com/office/officeart/2005/8/layout/defaul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7B6F994-B458-4BAB-B7B0-F728324874E3}" type="doc">
      <dgm:prSet loTypeId="urn:microsoft.com/office/officeart/2005/8/layout/vList4#1" loCatId="list" qsTypeId="urn:microsoft.com/office/officeart/2005/8/quickstyle/simple1" qsCatId="simple" csTypeId="urn:microsoft.com/office/officeart/2005/8/colors/accent2_1" csCatId="accent2" phldr="1"/>
      <dgm:spPr/>
      <dgm:t>
        <a:bodyPr/>
        <a:lstStyle/>
        <a:p>
          <a:endParaRPr lang="pt-BR"/>
        </a:p>
      </dgm:t>
    </dgm:pt>
    <dgm:pt modelId="{3A69E5D7-0C3D-4B14-8CF7-0251FBB9726C}">
      <dgm:prSet phldrT="[Texto]"/>
      <dgm:spPr/>
      <dgm:t>
        <a:bodyPr/>
        <a:lstStyle/>
        <a:p>
          <a:r>
            <a:rPr lang="pt-BR" dirty="0" smtClean="0"/>
            <a:t>1.1  Fornecer alternativas textuais para qualquer conteúdo não textual, para que possa ser transformado em outras formas de acordo com as necessidades dos usuários, tais como impressão com tamanho de fontes maiores, </a:t>
          </a:r>
          <a:r>
            <a:rPr lang="pt-BR" dirty="0" err="1" smtClean="0"/>
            <a:t>braille</a:t>
          </a:r>
          <a:r>
            <a:rPr lang="pt-BR" dirty="0" smtClean="0"/>
            <a:t>, fala, símbolos ou linguagem mais simples.</a:t>
          </a:r>
          <a:endParaRPr lang="pt-BR" dirty="0"/>
        </a:p>
      </dgm:t>
    </dgm:pt>
    <dgm:pt modelId="{8343E86C-0436-46E2-AF68-AD7D8FE61D5C}" type="parTrans" cxnId="{894986B8-9D6E-4E7B-B200-97382BB73A94}">
      <dgm:prSet/>
      <dgm:spPr/>
      <dgm:t>
        <a:bodyPr/>
        <a:lstStyle/>
        <a:p>
          <a:endParaRPr lang="pt-BR"/>
        </a:p>
      </dgm:t>
    </dgm:pt>
    <dgm:pt modelId="{9C37B018-72E3-4A6A-AE70-CF7C54C20BCF}" type="sibTrans" cxnId="{894986B8-9D6E-4E7B-B200-97382BB73A94}">
      <dgm:prSet/>
      <dgm:spPr/>
      <dgm:t>
        <a:bodyPr/>
        <a:lstStyle/>
        <a:p>
          <a:endParaRPr lang="pt-BR"/>
        </a:p>
      </dgm:t>
    </dgm:pt>
    <dgm:pt modelId="{D2A49384-CAA0-493E-B963-7CAB4B9A444D}">
      <dgm:prSet/>
      <dgm:spPr/>
      <dgm:t>
        <a:bodyPr/>
        <a:lstStyle/>
        <a:p>
          <a:r>
            <a:rPr lang="pt-BR" smtClean="0"/>
            <a:t>1.2 Fornecer alternativas para mídias baseadas em tempo</a:t>
          </a:r>
          <a:endParaRPr lang="pt-BR" dirty="0"/>
        </a:p>
      </dgm:t>
    </dgm:pt>
    <dgm:pt modelId="{858F1C7A-ED2A-4358-9028-004C02CD2481}" type="parTrans" cxnId="{1F02956B-2B48-4407-9248-0229C65708CF}">
      <dgm:prSet/>
      <dgm:spPr/>
      <dgm:t>
        <a:bodyPr/>
        <a:lstStyle/>
        <a:p>
          <a:endParaRPr lang="pt-BR"/>
        </a:p>
      </dgm:t>
    </dgm:pt>
    <dgm:pt modelId="{0C8A22B3-DAEA-4092-BB61-3534057DDF26}" type="sibTrans" cxnId="{1F02956B-2B48-4407-9248-0229C65708CF}">
      <dgm:prSet/>
      <dgm:spPr/>
      <dgm:t>
        <a:bodyPr/>
        <a:lstStyle/>
        <a:p>
          <a:endParaRPr lang="pt-BR"/>
        </a:p>
      </dgm:t>
    </dgm:pt>
    <dgm:pt modelId="{B07AE9A7-498A-4807-9D25-F62335E0044D}">
      <dgm:prSet/>
      <dgm:spPr/>
      <dgm:t>
        <a:bodyPr/>
        <a:lstStyle/>
        <a:p>
          <a:r>
            <a:rPr lang="pt-BR" smtClean="0"/>
            <a:t>1.3 Criar conteúdo que pode ser apresentado de diferentes maneiras (por exemplo, um layout simplificado) sem perder informação ou estrutura</a:t>
          </a:r>
          <a:endParaRPr lang="pt-BR" dirty="0"/>
        </a:p>
      </dgm:t>
    </dgm:pt>
    <dgm:pt modelId="{35E2E8D2-3538-4849-B4B6-AAAFF6B2335B}" type="parTrans" cxnId="{25006D05-46D9-4918-9C15-7650C91F72B4}">
      <dgm:prSet/>
      <dgm:spPr/>
      <dgm:t>
        <a:bodyPr/>
        <a:lstStyle/>
        <a:p>
          <a:endParaRPr lang="pt-BR"/>
        </a:p>
      </dgm:t>
    </dgm:pt>
    <dgm:pt modelId="{B3B9DC80-6183-4B60-AA84-7536DDE0D5C7}" type="sibTrans" cxnId="{25006D05-46D9-4918-9C15-7650C91F72B4}">
      <dgm:prSet/>
      <dgm:spPr/>
      <dgm:t>
        <a:bodyPr/>
        <a:lstStyle/>
        <a:p>
          <a:endParaRPr lang="pt-BR"/>
        </a:p>
      </dgm:t>
    </dgm:pt>
    <dgm:pt modelId="{BE084774-267E-4FBD-BED7-BF25DF08391B}">
      <dgm:prSet/>
      <dgm:spPr/>
      <dgm:t>
        <a:bodyPr/>
        <a:lstStyle/>
        <a:p>
          <a:r>
            <a:rPr lang="pt-BR" smtClean="0"/>
            <a:t>1.4 Facilitar a audição e a visualização de conteúdo aos usuários, incluindo a separação entre o primeiro plano e o plano de fundo</a:t>
          </a:r>
          <a:endParaRPr lang="pt-BR" dirty="0"/>
        </a:p>
      </dgm:t>
    </dgm:pt>
    <dgm:pt modelId="{5104A7B4-F192-43E2-BB77-B04042DC5819}" type="parTrans" cxnId="{35C66F56-431A-4BC2-BC83-74C3FCDEAB7F}">
      <dgm:prSet/>
      <dgm:spPr/>
      <dgm:t>
        <a:bodyPr/>
        <a:lstStyle/>
        <a:p>
          <a:endParaRPr lang="pt-BR"/>
        </a:p>
      </dgm:t>
    </dgm:pt>
    <dgm:pt modelId="{6ABF4748-DA36-4421-A9EA-CF9972897CAE}" type="sibTrans" cxnId="{35C66F56-431A-4BC2-BC83-74C3FCDEAB7F}">
      <dgm:prSet/>
      <dgm:spPr/>
      <dgm:t>
        <a:bodyPr/>
        <a:lstStyle/>
        <a:p>
          <a:endParaRPr lang="pt-BR"/>
        </a:p>
      </dgm:t>
    </dgm:pt>
    <dgm:pt modelId="{879330C3-50F4-417F-81F5-7BA43D6D8F7E}" type="pres">
      <dgm:prSet presAssocID="{67B6F994-B458-4BAB-B7B0-F728324874E3}" presName="linear" presStyleCnt="0">
        <dgm:presLayoutVars>
          <dgm:dir/>
          <dgm:resizeHandles val="exact"/>
        </dgm:presLayoutVars>
      </dgm:prSet>
      <dgm:spPr/>
      <dgm:t>
        <a:bodyPr/>
        <a:lstStyle/>
        <a:p>
          <a:endParaRPr lang="pt-BR"/>
        </a:p>
      </dgm:t>
    </dgm:pt>
    <dgm:pt modelId="{82E690CF-5233-471B-A7F8-2C8B4D60B233}" type="pres">
      <dgm:prSet presAssocID="{3A69E5D7-0C3D-4B14-8CF7-0251FBB9726C}" presName="comp" presStyleCnt="0"/>
      <dgm:spPr/>
    </dgm:pt>
    <dgm:pt modelId="{70B186EA-8743-4128-A526-5035955C68FD}" type="pres">
      <dgm:prSet presAssocID="{3A69E5D7-0C3D-4B14-8CF7-0251FBB9726C}" presName="box" presStyleLbl="node1" presStyleIdx="0" presStyleCnt="4"/>
      <dgm:spPr/>
      <dgm:t>
        <a:bodyPr/>
        <a:lstStyle/>
        <a:p>
          <a:endParaRPr lang="pt-BR"/>
        </a:p>
      </dgm:t>
    </dgm:pt>
    <dgm:pt modelId="{40AAEB12-849A-4006-B5C1-B5C3739C307A}" type="pres">
      <dgm:prSet presAssocID="{3A69E5D7-0C3D-4B14-8CF7-0251FBB9726C}" presName="img" presStyleLbl="fgImgPlace1" presStyleIdx="0" presStyleCnt="4"/>
      <dgm:spPr/>
    </dgm:pt>
    <dgm:pt modelId="{91CB06B6-F0A8-4007-BBD6-EE468AAD7239}" type="pres">
      <dgm:prSet presAssocID="{3A69E5D7-0C3D-4B14-8CF7-0251FBB9726C}" presName="text" presStyleLbl="node1" presStyleIdx="0" presStyleCnt="4">
        <dgm:presLayoutVars>
          <dgm:bulletEnabled val="1"/>
        </dgm:presLayoutVars>
      </dgm:prSet>
      <dgm:spPr/>
      <dgm:t>
        <a:bodyPr/>
        <a:lstStyle/>
        <a:p>
          <a:endParaRPr lang="pt-BR"/>
        </a:p>
      </dgm:t>
    </dgm:pt>
    <dgm:pt modelId="{1D5C0497-B93C-40CF-8EBC-175D3511982D}" type="pres">
      <dgm:prSet presAssocID="{9C37B018-72E3-4A6A-AE70-CF7C54C20BCF}" presName="spacer" presStyleCnt="0"/>
      <dgm:spPr/>
    </dgm:pt>
    <dgm:pt modelId="{72A8E5D1-1DD7-4E77-B866-44832EC16E07}" type="pres">
      <dgm:prSet presAssocID="{D2A49384-CAA0-493E-B963-7CAB4B9A444D}" presName="comp" presStyleCnt="0"/>
      <dgm:spPr/>
    </dgm:pt>
    <dgm:pt modelId="{E58E496C-28C3-492A-95DF-F7BCBB6CB04F}" type="pres">
      <dgm:prSet presAssocID="{D2A49384-CAA0-493E-B963-7CAB4B9A444D}" presName="box" presStyleLbl="node1" presStyleIdx="1" presStyleCnt="4"/>
      <dgm:spPr/>
      <dgm:t>
        <a:bodyPr/>
        <a:lstStyle/>
        <a:p>
          <a:endParaRPr lang="pt-BR"/>
        </a:p>
      </dgm:t>
    </dgm:pt>
    <dgm:pt modelId="{FBBB1523-97C1-4C2B-830B-D6A1C767C3EB}" type="pres">
      <dgm:prSet presAssocID="{D2A49384-CAA0-493E-B963-7CAB4B9A444D}" presName="img" presStyleLbl="fgImgPlace1" presStyleIdx="1" presStyleCnt="4"/>
      <dgm:spPr/>
    </dgm:pt>
    <dgm:pt modelId="{4E7F4F3C-84DC-4DEC-A1A6-11C1B2448F1B}" type="pres">
      <dgm:prSet presAssocID="{D2A49384-CAA0-493E-B963-7CAB4B9A444D}" presName="text" presStyleLbl="node1" presStyleIdx="1" presStyleCnt="4">
        <dgm:presLayoutVars>
          <dgm:bulletEnabled val="1"/>
        </dgm:presLayoutVars>
      </dgm:prSet>
      <dgm:spPr/>
      <dgm:t>
        <a:bodyPr/>
        <a:lstStyle/>
        <a:p>
          <a:endParaRPr lang="pt-BR"/>
        </a:p>
      </dgm:t>
    </dgm:pt>
    <dgm:pt modelId="{9FBF87B9-EB43-4851-A62B-4BC4382EE067}" type="pres">
      <dgm:prSet presAssocID="{0C8A22B3-DAEA-4092-BB61-3534057DDF26}" presName="spacer" presStyleCnt="0"/>
      <dgm:spPr/>
    </dgm:pt>
    <dgm:pt modelId="{0E1FE636-797B-4186-9E05-E4B382EFFE0D}" type="pres">
      <dgm:prSet presAssocID="{B07AE9A7-498A-4807-9D25-F62335E0044D}" presName="comp" presStyleCnt="0"/>
      <dgm:spPr/>
    </dgm:pt>
    <dgm:pt modelId="{112F8337-7978-49C7-A019-AC09B5134EC5}" type="pres">
      <dgm:prSet presAssocID="{B07AE9A7-498A-4807-9D25-F62335E0044D}" presName="box" presStyleLbl="node1" presStyleIdx="2" presStyleCnt="4"/>
      <dgm:spPr/>
      <dgm:t>
        <a:bodyPr/>
        <a:lstStyle/>
        <a:p>
          <a:endParaRPr lang="pt-BR"/>
        </a:p>
      </dgm:t>
    </dgm:pt>
    <dgm:pt modelId="{5415464F-D7CD-4D5A-8BD5-7BB435300229}" type="pres">
      <dgm:prSet presAssocID="{B07AE9A7-498A-4807-9D25-F62335E0044D}" presName="img" presStyleLbl="fgImgPlace1" presStyleIdx="2" presStyleCnt="4"/>
      <dgm:spPr/>
    </dgm:pt>
    <dgm:pt modelId="{F026C1AA-BF87-4E5E-9CFE-A1023CF3B56E}" type="pres">
      <dgm:prSet presAssocID="{B07AE9A7-498A-4807-9D25-F62335E0044D}" presName="text" presStyleLbl="node1" presStyleIdx="2" presStyleCnt="4">
        <dgm:presLayoutVars>
          <dgm:bulletEnabled val="1"/>
        </dgm:presLayoutVars>
      </dgm:prSet>
      <dgm:spPr/>
      <dgm:t>
        <a:bodyPr/>
        <a:lstStyle/>
        <a:p>
          <a:endParaRPr lang="pt-BR"/>
        </a:p>
      </dgm:t>
    </dgm:pt>
    <dgm:pt modelId="{2B8C0D06-28C7-4CCC-AEE1-E003FEFB9C4E}" type="pres">
      <dgm:prSet presAssocID="{B3B9DC80-6183-4B60-AA84-7536DDE0D5C7}" presName="spacer" presStyleCnt="0"/>
      <dgm:spPr/>
    </dgm:pt>
    <dgm:pt modelId="{6C37993D-E992-41B9-A6CE-806817DD8ED1}" type="pres">
      <dgm:prSet presAssocID="{BE084774-267E-4FBD-BED7-BF25DF08391B}" presName="comp" presStyleCnt="0"/>
      <dgm:spPr/>
    </dgm:pt>
    <dgm:pt modelId="{18D70F7F-984B-4CFF-9B99-B9844B00D0B4}" type="pres">
      <dgm:prSet presAssocID="{BE084774-267E-4FBD-BED7-BF25DF08391B}" presName="box" presStyleLbl="node1" presStyleIdx="3" presStyleCnt="4"/>
      <dgm:spPr/>
      <dgm:t>
        <a:bodyPr/>
        <a:lstStyle/>
        <a:p>
          <a:endParaRPr lang="pt-BR"/>
        </a:p>
      </dgm:t>
    </dgm:pt>
    <dgm:pt modelId="{130D8448-E7D8-43E7-A40B-4F147CE56D5A}" type="pres">
      <dgm:prSet presAssocID="{BE084774-267E-4FBD-BED7-BF25DF08391B}" presName="img" presStyleLbl="fgImgPlace1" presStyleIdx="3" presStyleCnt="4"/>
      <dgm:spPr/>
    </dgm:pt>
    <dgm:pt modelId="{1545DE51-6721-4D7A-8095-7DB7041E742D}" type="pres">
      <dgm:prSet presAssocID="{BE084774-267E-4FBD-BED7-BF25DF08391B}" presName="text" presStyleLbl="node1" presStyleIdx="3" presStyleCnt="4">
        <dgm:presLayoutVars>
          <dgm:bulletEnabled val="1"/>
        </dgm:presLayoutVars>
      </dgm:prSet>
      <dgm:spPr/>
      <dgm:t>
        <a:bodyPr/>
        <a:lstStyle/>
        <a:p>
          <a:endParaRPr lang="pt-BR"/>
        </a:p>
      </dgm:t>
    </dgm:pt>
  </dgm:ptLst>
  <dgm:cxnLst>
    <dgm:cxn modelId="{C93ADFBD-95FD-4C66-B40A-197A9307B6C5}" type="presOf" srcId="{3A69E5D7-0C3D-4B14-8CF7-0251FBB9726C}" destId="{70B186EA-8743-4128-A526-5035955C68FD}" srcOrd="0" destOrd="0" presId="urn:microsoft.com/office/officeart/2005/8/layout/vList4#1"/>
    <dgm:cxn modelId="{68AF3ED8-7013-4B9F-82E6-FC9C0A83DBB4}" type="presOf" srcId="{D2A49384-CAA0-493E-B963-7CAB4B9A444D}" destId="{4E7F4F3C-84DC-4DEC-A1A6-11C1B2448F1B}" srcOrd="1" destOrd="0" presId="urn:microsoft.com/office/officeart/2005/8/layout/vList4#1"/>
    <dgm:cxn modelId="{F8BC5AFF-1ABB-4A1E-AA39-B0E858AF88D3}" type="presOf" srcId="{3A69E5D7-0C3D-4B14-8CF7-0251FBB9726C}" destId="{91CB06B6-F0A8-4007-BBD6-EE468AAD7239}" srcOrd="1" destOrd="0" presId="urn:microsoft.com/office/officeart/2005/8/layout/vList4#1"/>
    <dgm:cxn modelId="{25006D05-46D9-4918-9C15-7650C91F72B4}" srcId="{67B6F994-B458-4BAB-B7B0-F728324874E3}" destId="{B07AE9A7-498A-4807-9D25-F62335E0044D}" srcOrd="2" destOrd="0" parTransId="{35E2E8D2-3538-4849-B4B6-AAAFF6B2335B}" sibTransId="{B3B9DC80-6183-4B60-AA84-7536DDE0D5C7}"/>
    <dgm:cxn modelId="{0C08A3B9-C646-4DC7-8DE3-C848AC07F2AE}" type="presOf" srcId="{BE084774-267E-4FBD-BED7-BF25DF08391B}" destId="{18D70F7F-984B-4CFF-9B99-B9844B00D0B4}" srcOrd="0" destOrd="0" presId="urn:microsoft.com/office/officeart/2005/8/layout/vList4#1"/>
    <dgm:cxn modelId="{945592F4-C831-46C3-BB0C-10F812E727AF}" type="presOf" srcId="{B07AE9A7-498A-4807-9D25-F62335E0044D}" destId="{F026C1AA-BF87-4E5E-9CFE-A1023CF3B56E}" srcOrd="1" destOrd="0" presId="urn:microsoft.com/office/officeart/2005/8/layout/vList4#1"/>
    <dgm:cxn modelId="{35FCB9B9-DBEE-4159-B28F-E0C6B9328E73}" type="presOf" srcId="{B07AE9A7-498A-4807-9D25-F62335E0044D}" destId="{112F8337-7978-49C7-A019-AC09B5134EC5}" srcOrd="0" destOrd="0" presId="urn:microsoft.com/office/officeart/2005/8/layout/vList4#1"/>
    <dgm:cxn modelId="{894986B8-9D6E-4E7B-B200-97382BB73A94}" srcId="{67B6F994-B458-4BAB-B7B0-F728324874E3}" destId="{3A69E5D7-0C3D-4B14-8CF7-0251FBB9726C}" srcOrd="0" destOrd="0" parTransId="{8343E86C-0436-46E2-AF68-AD7D8FE61D5C}" sibTransId="{9C37B018-72E3-4A6A-AE70-CF7C54C20BCF}"/>
    <dgm:cxn modelId="{35C66F56-431A-4BC2-BC83-74C3FCDEAB7F}" srcId="{67B6F994-B458-4BAB-B7B0-F728324874E3}" destId="{BE084774-267E-4FBD-BED7-BF25DF08391B}" srcOrd="3" destOrd="0" parTransId="{5104A7B4-F192-43E2-BB77-B04042DC5819}" sibTransId="{6ABF4748-DA36-4421-A9EA-CF9972897CAE}"/>
    <dgm:cxn modelId="{A44D48EB-69EA-4EB8-9779-D8DC1E112C1E}" type="presOf" srcId="{D2A49384-CAA0-493E-B963-7CAB4B9A444D}" destId="{E58E496C-28C3-492A-95DF-F7BCBB6CB04F}" srcOrd="0" destOrd="0" presId="urn:microsoft.com/office/officeart/2005/8/layout/vList4#1"/>
    <dgm:cxn modelId="{E13A810C-62AF-4963-87FD-85593F32B90C}" type="presOf" srcId="{BE084774-267E-4FBD-BED7-BF25DF08391B}" destId="{1545DE51-6721-4D7A-8095-7DB7041E742D}" srcOrd="1" destOrd="0" presId="urn:microsoft.com/office/officeart/2005/8/layout/vList4#1"/>
    <dgm:cxn modelId="{9C996006-8C96-4BC5-95AD-4868F63FBE1A}" type="presOf" srcId="{67B6F994-B458-4BAB-B7B0-F728324874E3}" destId="{879330C3-50F4-417F-81F5-7BA43D6D8F7E}" srcOrd="0" destOrd="0" presId="urn:microsoft.com/office/officeart/2005/8/layout/vList4#1"/>
    <dgm:cxn modelId="{1F02956B-2B48-4407-9248-0229C65708CF}" srcId="{67B6F994-B458-4BAB-B7B0-F728324874E3}" destId="{D2A49384-CAA0-493E-B963-7CAB4B9A444D}" srcOrd="1" destOrd="0" parTransId="{858F1C7A-ED2A-4358-9028-004C02CD2481}" sibTransId="{0C8A22B3-DAEA-4092-BB61-3534057DDF26}"/>
    <dgm:cxn modelId="{1474D668-743F-4910-97C8-38C76E2122DA}" type="presParOf" srcId="{879330C3-50F4-417F-81F5-7BA43D6D8F7E}" destId="{82E690CF-5233-471B-A7F8-2C8B4D60B233}" srcOrd="0" destOrd="0" presId="urn:microsoft.com/office/officeart/2005/8/layout/vList4#1"/>
    <dgm:cxn modelId="{C69A0B47-8C7B-447B-B7AE-6F7E732E3917}" type="presParOf" srcId="{82E690CF-5233-471B-A7F8-2C8B4D60B233}" destId="{70B186EA-8743-4128-A526-5035955C68FD}" srcOrd="0" destOrd="0" presId="urn:microsoft.com/office/officeart/2005/8/layout/vList4#1"/>
    <dgm:cxn modelId="{C36998F9-3EF8-474F-84A2-C034ABD41E6E}" type="presParOf" srcId="{82E690CF-5233-471B-A7F8-2C8B4D60B233}" destId="{40AAEB12-849A-4006-B5C1-B5C3739C307A}" srcOrd="1" destOrd="0" presId="urn:microsoft.com/office/officeart/2005/8/layout/vList4#1"/>
    <dgm:cxn modelId="{13897511-73A2-4B7F-9A34-672CD2B939F9}" type="presParOf" srcId="{82E690CF-5233-471B-A7F8-2C8B4D60B233}" destId="{91CB06B6-F0A8-4007-BBD6-EE468AAD7239}" srcOrd="2" destOrd="0" presId="urn:microsoft.com/office/officeart/2005/8/layout/vList4#1"/>
    <dgm:cxn modelId="{A0D56D58-ED6C-4137-A5C3-E698C6211A9E}" type="presParOf" srcId="{879330C3-50F4-417F-81F5-7BA43D6D8F7E}" destId="{1D5C0497-B93C-40CF-8EBC-175D3511982D}" srcOrd="1" destOrd="0" presId="urn:microsoft.com/office/officeart/2005/8/layout/vList4#1"/>
    <dgm:cxn modelId="{A021B5C7-1402-4C01-AC47-0680F64DC1CC}" type="presParOf" srcId="{879330C3-50F4-417F-81F5-7BA43D6D8F7E}" destId="{72A8E5D1-1DD7-4E77-B866-44832EC16E07}" srcOrd="2" destOrd="0" presId="urn:microsoft.com/office/officeart/2005/8/layout/vList4#1"/>
    <dgm:cxn modelId="{3DB98D09-98BF-4B97-9513-913DB5F0048E}" type="presParOf" srcId="{72A8E5D1-1DD7-4E77-B866-44832EC16E07}" destId="{E58E496C-28C3-492A-95DF-F7BCBB6CB04F}" srcOrd="0" destOrd="0" presId="urn:microsoft.com/office/officeart/2005/8/layout/vList4#1"/>
    <dgm:cxn modelId="{F6802A26-B96C-4293-A3C2-E517DB2D4080}" type="presParOf" srcId="{72A8E5D1-1DD7-4E77-B866-44832EC16E07}" destId="{FBBB1523-97C1-4C2B-830B-D6A1C767C3EB}" srcOrd="1" destOrd="0" presId="urn:microsoft.com/office/officeart/2005/8/layout/vList4#1"/>
    <dgm:cxn modelId="{00583DA8-64C4-401E-9A7F-CFD8165754EB}" type="presParOf" srcId="{72A8E5D1-1DD7-4E77-B866-44832EC16E07}" destId="{4E7F4F3C-84DC-4DEC-A1A6-11C1B2448F1B}" srcOrd="2" destOrd="0" presId="urn:microsoft.com/office/officeart/2005/8/layout/vList4#1"/>
    <dgm:cxn modelId="{7E2153C3-152D-46F1-B70E-E9675C196516}" type="presParOf" srcId="{879330C3-50F4-417F-81F5-7BA43D6D8F7E}" destId="{9FBF87B9-EB43-4851-A62B-4BC4382EE067}" srcOrd="3" destOrd="0" presId="urn:microsoft.com/office/officeart/2005/8/layout/vList4#1"/>
    <dgm:cxn modelId="{0E994100-6F97-49F1-BBCA-7424C8140CF3}" type="presParOf" srcId="{879330C3-50F4-417F-81F5-7BA43D6D8F7E}" destId="{0E1FE636-797B-4186-9E05-E4B382EFFE0D}" srcOrd="4" destOrd="0" presId="urn:microsoft.com/office/officeart/2005/8/layout/vList4#1"/>
    <dgm:cxn modelId="{32316E6E-1FF8-483D-8B54-0F530234CDF5}" type="presParOf" srcId="{0E1FE636-797B-4186-9E05-E4B382EFFE0D}" destId="{112F8337-7978-49C7-A019-AC09B5134EC5}" srcOrd="0" destOrd="0" presId="urn:microsoft.com/office/officeart/2005/8/layout/vList4#1"/>
    <dgm:cxn modelId="{0ED0F2C2-CD58-4312-BADE-8DA4BAA55A84}" type="presParOf" srcId="{0E1FE636-797B-4186-9E05-E4B382EFFE0D}" destId="{5415464F-D7CD-4D5A-8BD5-7BB435300229}" srcOrd="1" destOrd="0" presId="urn:microsoft.com/office/officeart/2005/8/layout/vList4#1"/>
    <dgm:cxn modelId="{26F0B278-7D87-47DB-AFD0-0BAF08FF86E4}" type="presParOf" srcId="{0E1FE636-797B-4186-9E05-E4B382EFFE0D}" destId="{F026C1AA-BF87-4E5E-9CFE-A1023CF3B56E}" srcOrd="2" destOrd="0" presId="urn:microsoft.com/office/officeart/2005/8/layout/vList4#1"/>
    <dgm:cxn modelId="{5710C537-6B8A-409E-9B56-21AF44CF795D}" type="presParOf" srcId="{879330C3-50F4-417F-81F5-7BA43D6D8F7E}" destId="{2B8C0D06-28C7-4CCC-AEE1-E003FEFB9C4E}" srcOrd="5" destOrd="0" presId="urn:microsoft.com/office/officeart/2005/8/layout/vList4#1"/>
    <dgm:cxn modelId="{6724F7ED-8865-4665-A35B-FF7A4BF7F0DC}" type="presParOf" srcId="{879330C3-50F4-417F-81F5-7BA43D6D8F7E}" destId="{6C37993D-E992-41B9-A6CE-806817DD8ED1}" srcOrd="6" destOrd="0" presId="urn:microsoft.com/office/officeart/2005/8/layout/vList4#1"/>
    <dgm:cxn modelId="{11FE8DFD-56BB-43EB-B52B-41A3A5025B09}" type="presParOf" srcId="{6C37993D-E992-41B9-A6CE-806817DD8ED1}" destId="{18D70F7F-984B-4CFF-9B99-B9844B00D0B4}" srcOrd="0" destOrd="0" presId="urn:microsoft.com/office/officeart/2005/8/layout/vList4#1"/>
    <dgm:cxn modelId="{AF7D7C3C-D7C2-4639-ABDB-2D097FE017EF}" type="presParOf" srcId="{6C37993D-E992-41B9-A6CE-806817DD8ED1}" destId="{130D8448-E7D8-43E7-A40B-4F147CE56D5A}" srcOrd="1" destOrd="0" presId="urn:microsoft.com/office/officeart/2005/8/layout/vList4#1"/>
    <dgm:cxn modelId="{9B8149E4-2CC0-4761-9EE0-15AD40A80FCF}" type="presParOf" srcId="{6C37993D-E992-41B9-A6CE-806817DD8ED1}" destId="{1545DE51-6721-4D7A-8095-7DB7041E742D}" srcOrd="2" destOrd="0" presId="urn:microsoft.com/office/officeart/2005/8/layout/vList4#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7B6F994-B458-4BAB-B7B0-F728324874E3}" type="doc">
      <dgm:prSet loTypeId="urn:microsoft.com/office/officeart/2005/8/layout/vList4#2" loCatId="list" qsTypeId="urn:microsoft.com/office/officeart/2005/8/quickstyle/simple1" qsCatId="simple" csTypeId="urn:microsoft.com/office/officeart/2005/8/colors/accent3_1" csCatId="accent3" phldr="1"/>
      <dgm:spPr/>
      <dgm:t>
        <a:bodyPr/>
        <a:lstStyle/>
        <a:p>
          <a:endParaRPr lang="pt-BR"/>
        </a:p>
      </dgm:t>
    </dgm:pt>
    <dgm:pt modelId="{3A69E5D7-0C3D-4B14-8CF7-0251FBB9726C}">
      <dgm:prSet phldrT="[Texto]"/>
      <dgm:spPr/>
      <dgm:t>
        <a:bodyPr/>
        <a:lstStyle/>
        <a:p>
          <a:r>
            <a:rPr lang="pt-BR" smtClean="0"/>
            <a:t>2.1 Fazer com que toda funcionalidade fique disponível a partir de um teclado</a:t>
          </a:r>
          <a:endParaRPr lang="pt-BR" dirty="0"/>
        </a:p>
      </dgm:t>
    </dgm:pt>
    <dgm:pt modelId="{8343E86C-0436-46E2-AF68-AD7D8FE61D5C}" type="parTrans" cxnId="{894986B8-9D6E-4E7B-B200-97382BB73A94}">
      <dgm:prSet/>
      <dgm:spPr/>
      <dgm:t>
        <a:bodyPr/>
        <a:lstStyle/>
        <a:p>
          <a:endParaRPr lang="pt-BR"/>
        </a:p>
      </dgm:t>
    </dgm:pt>
    <dgm:pt modelId="{9C37B018-72E3-4A6A-AE70-CF7C54C20BCF}" type="sibTrans" cxnId="{894986B8-9D6E-4E7B-B200-97382BB73A94}">
      <dgm:prSet/>
      <dgm:spPr/>
      <dgm:t>
        <a:bodyPr/>
        <a:lstStyle/>
        <a:p>
          <a:endParaRPr lang="pt-BR"/>
        </a:p>
      </dgm:t>
    </dgm:pt>
    <dgm:pt modelId="{6FF9B180-290D-4BE5-9B9C-7594644CBE61}">
      <dgm:prSet/>
      <dgm:spPr/>
      <dgm:t>
        <a:bodyPr/>
        <a:lstStyle/>
        <a:p>
          <a:r>
            <a:rPr lang="pt-BR" smtClean="0"/>
            <a:t>2.2 Fornecer aos usuários tempo suficiente para ler e utilizar o conteúdo</a:t>
          </a:r>
          <a:endParaRPr lang="pt-BR" dirty="0"/>
        </a:p>
      </dgm:t>
    </dgm:pt>
    <dgm:pt modelId="{23048035-E4CD-465E-88A5-880FB18097B8}" type="parTrans" cxnId="{3B9E31C2-543B-4B65-9CF7-4A8E4A0C9281}">
      <dgm:prSet/>
      <dgm:spPr/>
      <dgm:t>
        <a:bodyPr/>
        <a:lstStyle/>
        <a:p>
          <a:endParaRPr lang="pt-BR"/>
        </a:p>
      </dgm:t>
    </dgm:pt>
    <dgm:pt modelId="{892161F6-523D-4528-AF7F-B47DAEE765C0}" type="sibTrans" cxnId="{3B9E31C2-543B-4B65-9CF7-4A8E4A0C9281}">
      <dgm:prSet/>
      <dgm:spPr/>
      <dgm:t>
        <a:bodyPr/>
        <a:lstStyle/>
        <a:p>
          <a:endParaRPr lang="pt-BR"/>
        </a:p>
      </dgm:t>
    </dgm:pt>
    <dgm:pt modelId="{B891A309-3511-4E6B-B70F-BF342486FE8D}">
      <dgm:prSet/>
      <dgm:spPr/>
      <dgm:t>
        <a:bodyPr/>
        <a:lstStyle/>
        <a:p>
          <a:r>
            <a:rPr lang="pt-BR" smtClean="0"/>
            <a:t>2.3 Não criar conteúdo de uma forma conhecida por causar convulsões</a:t>
          </a:r>
          <a:endParaRPr lang="pt-BR" dirty="0"/>
        </a:p>
      </dgm:t>
    </dgm:pt>
    <dgm:pt modelId="{40519791-16EC-4FDE-B726-710C05655D3C}" type="parTrans" cxnId="{EBFE43B8-E257-4B49-B9C0-B27AB58F49CE}">
      <dgm:prSet/>
      <dgm:spPr/>
      <dgm:t>
        <a:bodyPr/>
        <a:lstStyle/>
        <a:p>
          <a:endParaRPr lang="pt-BR"/>
        </a:p>
      </dgm:t>
    </dgm:pt>
    <dgm:pt modelId="{34A6FA1A-587C-47AA-8E1E-5EB0E50E6DEC}" type="sibTrans" cxnId="{EBFE43B8-E257-4B49-B9C0-B27AB58F49CE}">
      <dgm:prSet/>
      <dgm:spPr/>
      <dgm:t>
        <a:bodyPr/>
        <a:lstStyle/>
        <a:p>
          <a:endParaRPr lang="pt-BR"/>
        </a:p>
      </dgm:t>
    </dgm:pt>
    <dgm:pt modelId="{25FA9B00-A2BA-4223-9BB6-2966D1F738BA}">
      <dgm:prSet/>
      <dgm:spPr/>
      <dgm:t>
        <a:bodyPr/>
        <a:lstStyle/>
        <a:p>
          <a:r>
            <a:rPr lang="pt-BR" smtClean="0"/>
            <a:t>2.4 Fornecer maneiras de ajudar os usuários a navegar, localizar conteúdos e determinar onde se encontram</a:t>
          </a:r>
          <a:endParaRPr lang="pt-BR" dirty="0"/>
        </a:p>
      </dgm:t>
    </dgm:pt>
    <dgm:pt modelId="{87613551-3C73-4C9C-8C48-27AF98EE956B}" type="parTrans" cxnId="{63F3FF14-D9AD-4855-B3AF-9AFCC39ECAEA}">
      <dgm:prSet/>
      <dgm:spPr/>
      <dgm:t>
        <a:bodyPr/>
        <a:lstStyle/>
        <a:p>
          <a:endParaRPr lang="pt-BR"/>
        </a:p>
      </dgm:t>
    </dgm:pt>
    <dgm:pt modelId="{C3A4EF4E-7CD3-4E3B-A797-BC4C4EC5831B}" type="sibTrans" cxnId="{63F3FF14-D9AD-4855-B3AF-9AFCC39ECAEA}">
      <dgm:prSet/>
      <dgm:spPr/>
      <dgm:t>
        <a:bodyPr/>
        <a:lstStyle/>
        <a:p>
          <a:endParaRPr lang="pt-BR"/>
        </a:p>
      </dgm:t>
    </dgm:pt>
    <dgm:pt modelId="{879330C3-50F4-417F-81F5-7BA43D6D8F7E}" type="pres">
      <dgm:prSet presAssocID="{67B6F994-B458-4BAB-B7B0-F728324874E3}" presName="linear" presStyleCnt="0">
        <dgm:presLayoutVars>
          <dgm:dir/>
          <dgm:resizeHandles val="exact"/>
        </dgm:presLayoutVars>
      </dgm:prSet>
      <dgm:spPr/>
      <dgm:t>
        <a:bodyPr/>
        <a:lstStyle/>
        <a:p>
          <a:endParaRPr lang="pt-BR"/>
        </a:p>
      </dgm:t>
    </dgm:pt>
    <dgm:pt modelId="{82E690CF-5233-471B-A7F8-2C8B4D60B233}" type="pres">
      <dgm:prSet presAssocID="{3A69E5D7-0C3D-4B14-8CF7-0251FBB9726C}" presName="comp" presStyleCnt="0"/>
      <dgm:spPr/>
      <dgm:t>
        <a:bodyPr/>
        <a:lstStyle/>
        <a:p>
          <a:endParaRPr lang="pt-BR"/>
        </a:p>
      </dgm:t>
    </dgm:pt>
    <dgm:pt modelId="{70B186EA-8743-4128-A526-5035955C68FD}" type="pres">
      <dgm:prSet presAssocID="{3A69E5D7-0C3D-4B14-8CF7-0251FBB9726C}" presName="box" presStyleLbl="node1" presStyleIdx="0" presStyleCnt="4"/>
      <dgm:spPr/>
      <dgm:t>
        <a:bodyPr/>
        <a:lstStyle/>
        <a:p>
          <a:endParaRPr lang="pt-BR"/>
        </a:p>
      </dgm:t>
    </dgm:pt>
    <dgm:pt modelId="{40AAEB12-849A-4006-B5C1-B5C3739C307A}" type="pres">
      <dgm:prSet presAssocID="{3A69E5D7-0C3D-4B14-8CF7-0251FBB9726C}" presName="img" presStyleLbl="fgImgPlace1" presStyleIdx="0" presStyleCnt="4"/>
      <dgm:spPr/>
      <dgm:t>
        <a:bodyPr/>
        <a:lstStyle/>
        <a:p>
          <a:endParaRPr lang="pt-BR"/>
        </a:p>
      </dgm:t>
    </dgm:pt>
    <dgm:pt modelId="{91CB06B6-F0A8-4007-BBD6-EE468AAD7239}" type="pres">
      <dgm:prSet presAssocID="{3A69E5D7-0C3D-4B14-8CF7-0251FBB9726C}" presName="text" presStyleLbl="node1" presStyleIdx="0" presStyleCnt="4">
        <dgm:presLayoutVars>
          <dgm:bulletEnabled val="1"/>
        </dgm:presLayoutVars>
      </dgm:prSet>
      <dgm:spPr/>
      <dgm:t>
        <a:bodyPr/>
        <a:lstStyle/>
        <a:p>
          <a:endParaRPr lang="pt-BR"/>
        </a:p>
      </dgm:t>
    </dgm:pt>
    <dgm:pt modelId="{1D5C0497-B93C-40CF-8EBC-175D3511982D}" type="pres">
      <dgm:prSet presAssocID="{9C37B018-72E3-4A6A-AE70-CF7C54C20BCF}" presName="spacer" presStyleCnt="0"/>
      <dgm:spPr/>
      <dgm:t>
        <a:bodyPr/>
        <a:lstStyle/>
        <a:p>
          <a:endParaRPr lang="pt-BR"/>
        </a:p>
      </dgm:t>
    </dgm:pt>
    <dgm:pt modelId="{54705590-C903-4965-A394-63D0BAD6407E}" type="pres">
      <dgm:prSet presAssocID="{6FF9B180-290D-4BE5-9B9C-7594644CBE61}" presName="comp" presStyleCnt="0"/>
      <dgm:spPr/>
      <dgm:t>
        <a:bodyPr/>
        <a:lstStyle/>
        <a:p>
          <a:endParaRPr lang="pt-BR"/>
        </a:p>
      </dgm:t>
    </dgm:pt>
    <dgm:pt modelId="{26924FC2-D911-48CD-8F45-CD88EFC94E5D}" type="pres">
      <dgm:prSet presAssocID="{6FF9B180-290D-4BE5-9B9C-7594644CBE61}" presName="box" presStyleLbl="node1" presStyleIdx="1" presStyleCnt="4"/>
      <dgm:spPr/>
      <dgm:t>
        <a:bodyPr/>
        <a:lstStyle/>
        <a:p>
          <a:endParaRPr lang="pt-BR"/>
        </a:p>
      </dgm:t>
    </dgm:pt>
    <dgm:pt modelId="{21800336-39AF-4339-8CF1-7380BE9524C0}" type="pres">
      <dgm:prSet presAssocID="{6FF9B180-290D-4BE5-9B9C-7594644CBE61}" presName="img" presStyleLbl="fgImgPlace1" presStyleIdx="1" presStyleCnt="4"/>
      <dgm:spPr/>
      <dgm:t>
        <a:bodyPr/>
        <a:lstStyle/>
        <a:p>
          <a:endParaRPr lang="pt-BR"/>
        </a:p>
      </dgm:t>
    </dgm:pt>
    <dgm:pt modelId="{CD1256A1-E60C-4B6A-B242-3881E89D0A1D}" type="pres">
      <dgm:prSet presAssocID="{6FF9B180-290D-4BE5-9B9C-7594644CBE61}" presName="text" presStyleLbl="node1" presStyleIdx="1" presStyleCnt="4">
        <dgm:presLayoutVars>
          <dgm:bulletEnabled val="1"/>
        </dgm:presLayoutVars>
      </dgm:prSet>
      <dgm:spPr/>
      <dgm:t>
        <a:bodyPr/>
        <a:lstStyle/>
        <a:p>
          <a:endParaRPr lang="pt-BR"/>
        </a:p>
      </dgm:t>
    </dgm:pt>
    <dgm:pt modelId="{054D1607-00CD-49F6-9C93-FE89C66D80BA}" type="pres">
      <dgm:prSet presAssocID="{892161F6-523D-4528-AF7F-B47DAEE765C0}" presName="spacer" presStyleCnt="0"/>
      <dgm:spPr/>
      <dgm:t>
        <a:bodyPr/>
        <a:lstStyle/>
        <a:p>
          <a:endParaRPr lang="pt-BR"/>
        </a:p>
      </dgm:t>
    </dgm:pt>
    <dgm:pt modelId="{6F8EDEC3-C792-4CEA-A45B-CC5F10B8CD82}" type="pres">
      <dgm:prSet presAssocID="{B891A309-3511-4E6B-B70F-BF342486FE8D}" presName="comp" presStyleCnt="0"/>
      <dgm:spPr/>
      <dgm:t>
        <a:bodyPr/>
        <a:lstStyle/>
        <a:p>
          <a:endParaRPr lang="pt-BR"/>
        </a:p>
      </dgm:t>
    </dgm:pt>
    <dgm:pt modelId="{37264A07-A6D2-450B-AA35-384F15B0E46B}" type="pres">
      <dgm:prSet presAssocID="{B891A309-3511-4E6B-B70F-BF342486FE8D}" presName="box" presStyleLbl="node1" presStyleIdx="2" presStyleCnt="4"/>
      <dgm:spPr/>
      <dgm:t>
        <a:bodyPr/>
        <a:lstStyle/>
        <a:p>
          <a:endParaRPr lang="pt-BR"/>
        </a:p>
      </dgm:t>
    </dgm:pt>
    <dgm:pt modelId="{36B5B925-4345-4B9D-BBD7-EEC3245EF2E1}" type="pres">
      <dgm:prSet presAssocID="{B891A309-3511-4E6B-B70F-BF342486FE8D}" presName="img" presStyleLbl="fgImgPlace1" presStyleIdx="2" presStyleCnt="4"/>
      <dgm:spPr/>
      <dgm:t>
        <a:bodyPr/>
        <a:lstStyle/>
        <a:p>
          <a:endParaRPr lang="pt-BR"/>
        </a:p>
      </dgm:t>
    </dgm:pt>
    <dgm:pt modelId="{E1338798-B0A2-42B6-B227-85D0A972B57A}" type="pres">
      <dgm:prSet presAssocID="{B891A309-3511-4E6B-B70F-BF342486FE8D}" presName="text" presStyleLbl="node1" presStyleIdx="2" presStyleCnt="4">
        <dgm:presLayoutVars>
          <dgm:bulletEnabled val="1"/>
        </dgm:presLayoutVars>
      </dgm:prSet>
      <dgm:spPr/>
      <dgm:t>
        <a:bodyPr/>
        <a:lstStyle/>
        <a:p>
          <a:endParaRPr lang="pt-BR"/>
        </a:p>
      </dgm:t>
    </dgm:pt>
    <dgm:pt modelId="{09C5C71A-C433-4CA1-8094-556FEBFC625B}" type="pres">
      <dgm:prSet presAssocID="{34A6FA1A-587C-47AA-8E1E-5EB0E50E6DEC}" presName="spacer" presStyleCnt="0"/>
      <dgm:spPr/>
      <dgm:t>
        <a:bodyPr/>
        <a:lstStyle/>
        <a:p>
          <a:endParaRPr lang="pt-BR"/>
        </a:p>
      </dgm:t>
    </dgm:pt>
    <dgm:pt modelId="{6ED2B823-F34C-4CA9-B7C9-ED477DBDC146}" type="pres">
      <dgm:prSet presAssocID="{25FA9B00-A2BA-4223-9BB6-2966D1F738BA}" presName="comp" presStyleCnt="0"/>
      <dgm:spPr/>
      <dgm:t>
        <a:bodyPr/>
        <a:lstStyle/>
        <a:p>
          <a:endParaRPr lang="pt-BR"/>
        </a:p>
      </dgm:t>
    </dgm:pt>
    <dgm:pt modelId="{222C10A3-29A4-4A3F-99ED-3AB74573A842}" type="pres">
      <dgm:prSet presAssocID="{25FA9B00-A2BA-4223-9BB6-2966D1F738BA}" presName="box" presStyleLbl="node1" presStyleIdx="3" presStyleCnt="4"/>
      <dgm:spPr/>
      <dgm:t>
        <a:bodyPr/>
        <a:lstStyle/>
        <a:p>
          <a:endParaRPr lang="pt-BR"/>
        </a:p>
      </dgm:t>
    </dgm:pt>
    <dgm:pt modelId="{08579005-A5AE-4DBF-B1C8-3AEE64992989}" type="pres">
      <dgm:prSet presAssocID="{25FA9B00-A2BA-4223-9BB6-2966D1F738BA}" presName="img" presStyleLbl="fgImgPlace1" presStyleIdx="3" presStyleCnt="4"/>
      <dgm:spPr/>
      <dgm:t>
        <a:bodyPr/>
        <a:lstStyle/>
        <a:p>
          <a:endParaRPr lang="pt-BR"/>
        </a:p>
      </dgm:t>
    </dgm:pt>
    <dgm:pt modelId="{67D3E531-5C0A-4BC9-9452-8BB96C49520F}" type="pres">
      <dgm:prSet presAssocID="{25FA9B00-A2BA-4223-9BB6-2966D1F738BA}" presName="text" presStyleLbl="node1" presStyleIdx="3" presStyleCnt="4">
        <dgm:presLayoutVars>
          <dgm:bulletEnabled val="1"/>
        </dgm:presLayoutVars>
      </dgm:prSet>
      <dgm:spPr/>
      <dgm:t>
        <a:bodyPr/>
        <a:lstStyle/>
        <a:p>
          <a:endParaRPr lang="pt-BR"/>
        </a:p>
      </dgm:t>
    </dgm:pt>
  </dgm:ptLst>
  <dgm:cxnLst>
    <dgm:cxn modelId="{6A86FF86-6796-4495-AAD7-242B40E202A5}" type="presOf" srcId="{3A69E5D7-0C3D-4B14-8CF7-0251FBB9726C}" destId="{91CB06B6-F0A8-4007-BBD6-EE468AAD7239}" srcOrd="1" destOrd="0" presId="urn:microsoft.com/office/officeart/2005/8/layout/vList4#2"/>
    <dgm:cxn modelId="{553BAC0D-27B4-4312-B114-F3894FF8FCAC}" type="presOf" srcId="{25FA9B00-A2BA-4223-9BB6-2966D1F738BA}" destId="{67D3E531-5C0A-4BC9-9452-8BB96C49520F}" srcOrd="1" destOrd="0" presId="urn:microsoft.com/office/officeart/2005/8/layout/vList4#2"/>
    <dgm:cxn modelId="{3B9E31C2-543B-4B65-9CF7-4A8E4A0C9281}" srcId="{67B6F994-B458-4BAB-B7B0-F728324874E3}" destId="{6FF9B180-290D-4BE5-9B9C-7594644CBE61}" srcOrd="1" destOrd="0" parTransId="{23048035-E4CD-465E-88A5-880FB18097B8}" sibTransId="{892161F6-523D-4528-AF7F-B47DAEE765C0}"/>
    <dgm:cxn modelId="{3451C92E-4ACF-4443-A5AA-372C15204C2D}" type="presOf" srcId="{B891A309-3511-4E6B-B70F-BF342486FE8D}" destId="{E1338798-B0A2-42B6-B227-85D0A972B57A}" srcOrd="1" destOrd="0" presId="urn:microsoft.com/office/officeart/2005/8/layout/vList4#2"/>
    <dgm:cxn modelId="{0358A8BF-C23C-4538-BA50-C2F61A1C887A}" type="presOf" srcId="{3A69E5D7-0C3D-4B14-8CF7-0251FBB9726C}" destId="{70B186EA-8743-4128-A526-5035955C68FD}" srcOrd="0" destOrd="0" presId="urn:microsoft.com/office/officeart/2005/8/layout/vList4#2"/>
    <dgm:cxn modelId="{15B56003-861C-4DF2-90DD-8A09CB7CDDFE}" type="presOf" srcId="{6FF9B180-290D-4BE5-9B9C-7594644CBE61}" destId="{26924FC2-D911-48CD-8F45-CD88EFC94E5D}" srcOrd="0" destOrd="0" presId="urn:microsoft.com/office/officeart/2005/8/layout/vList4#2"/>
    <dgm:cxn modelId="{63F3FF14-D9AD-4855-B3AF-9AFCC39ECAEA}" srcId="{67B6F994-B458-4BAB-B7B0-F728324874E3}" destId="{25FA9B00-A2BA-4223-9BB6-2966D1F738BA}" srcOrd="3" destOrd="0" parTransId="{87613551-3C73-4C9C-8C48-27AF98EE956B}" sibTransId="{C3A4EF4E-7CD3-4E3B-A797-BC4C4EC5831B}"/>
    <dgm:cxn modelId="{02ADCA09-3BE0-47AD-9312-9A2B84268D1A}" type="presOf" srcId="{B891A309-3511-4E6B-B70F-BF342486FE8D}" destId="{37264A07-A6D2-450B-AA35-384F15B0E46B}" srcOrd="0" destOrd="0" presId="urn:microsoft.com/office/officeart/2005/8/layout/vList4#2"/>
    <dgm:cxn modelId="{894986B8-9D6E-4E7B-B200-97382BB73A94}" srcId="{67B6F994-B458-4BAB-B7B0-F728324874E3}" destId="{3A69E5D7-0C3D-4B14-8CF7-0251FBB9726C}" srcOrd="0" destOrd="0" parTransId="{8343E86C-0436-46E2-AF68-AD7D8FE61D5C}" sibTransId="{9C37B018-72E3-4A6A-AE70-CF7C54C20BCF}"/>
    <dgm:cxn modelId="{BA0E21BA-78DF-410D-B433-E790F0748AF6}" type="presOf" srcId="{25FA9B00-A2BA-4223-9BB6-2966D1F738BA}" destId="{222C10A3-29A4-4A3F-99ED-3AB74573A842}" srcOrd="0" destOrd="0" presId="urn:microsoft.com/office/officeart/2005/8/layout/vList4#2"/>
    <dgm:cxn modelId="{EBFE43B8-E257-4B49-B9C0-B27AB58F49CE}" srcId="{67B6F994-B458-4BAB-B7B0-F728324874E3}" destId="{B891A309-3511-4E6B-B70F-BF342486FE8D}" srcOrd="2" destOrd="0" parTransId="{40519791-16EC-4FDE-B726-710C05655D3C}" sibTransId="{34A6FA1A-587C-47AA-8E1E-5EB0E50E6DEC}"/>
    <dgm:cxn modelId="{2D54860E-F31E-4DAE-9E72-9A71FF5F0E1F}" type="presOf" srcId="{67B6F994-B458-4BAB-B7B0-F728324874E3}" destId="{879330C3-50F4-417F-81F5-7BA43D6D8F7E}" srcOrd="0" destOrd="0" presId="urn:microsoft.com/office/officeart/2005/8/layout/vList4#2"/>
    <dgm:cxn modelId="{EE975EFD-27D4-445E-8DBB-CC037B707679}" type="presOf" srcId="{6FF9B180-290D-4BE5-9B9C-7594644CBE61}" destId="{CD1256A1-E60C-4B6A-B242-3881E89D0A1D}" srcOrd="1" destOrd="0" presId="urn:microsoft.com/office/officeart/2005/8/layout/vList4#2"/>
    <dgm:cxn modelId="{41FCF7F4-FE23-49CD-9014-69342FC62D51}" type="presParOf" srcId="{879330C3-50F4-417F-81F5-7BA43D6D8F7E}" destId="{82E690CF-5233-471B-A7F8-2C8B4D60B233}" srcOrd="0" destOrd="0" presId="urn:microsoft.com/office/officeart/2005/8/layout/vList4#2"/>
    <dgm:cxn modelId="{A60AE052-A7E5-445E-BF93-2F00A15F281E}" type="presParOf" srcId="{82E690CF-5233-471B-A7F8-2C8B4D60B233}" destId="{70B186EA-8743-4128-A526-5035955C68FD}" srcOrd="0" destOrd="0" presId="urn:microsoft.com/office/officeart/2005/8/layout/vList4#2"/>
    <dgm:cxn modelId="{5ED38DF1-0AAC-4E28-845C-E0B0F6122C1D}" type="presParOf" srcId="{82E690CF-5233-471B-A7F8-2C8B4D60B233}" destId="{40AAEB12-849A-4006-B5C1-B5C3739C307A}" srcOrd="1" destOrd="0" presId="urn:microsoft.com/office/officeart/2005/8/layout/vList4#2"/>
    <dgm:cxn modelId="{BC0AC3E9-0266-4CB8-AC7B-65642E257AD2}" type="presParOf" srcId="{82E690CF-5233-471B-A7F8-2C8B4D60B233}" destId="{91CB06B6-F0A8-4007-BBD6-EE468AAD7239}" srcOrd="2" destOrd="0" presId="urn:microsoft.com/office/officeart/2005/8/layout/vList4#2"/>
    <dgm:cxn modelId="{B5F6B77B-10C3-4349-9952-0F1E4177B688}" type="presParOf" srcId="{879330C3-50F4-417F-81F5-7BA43D6D8F7E}" destId="{1D5C0497-B93C-40CF-8EBC-175D3511982D}" srcOrd="1" destOrd="0" presId="urn:microsoft.com/office/officeart/2005/8/layout/vList4#2"/>
    <dgm:cxn modelId="{9194E1B6-A97F-454C-9D35-6D436D997603}" type="presParOf" srcId="{879330C3-50F4-417F-81F5-7BA43D6D8F7E}" destId="{54705590-C903-4965-A394-63D0BAD6407E}" srcOrd="2" destOrd="0" presId="urn:microsoft.com/office/officeart/2005/8/layout/vList4#2"/>
    <dgm:cxn modelId="{0F926CFC-E938-41FA-9FB6-0084F759774B}" type="presParOf" srcId="{54705590-C903-4965-A394-63D0BAD6407E}" destId="{26924FC2-D911-48CD-8F45-CD88EFC94E5D}" srcOrd="0" destOrd="0" presId="urn:microsoft.com/office/officeart/2005/8/layout/vList4#2"/>
    <dgm:cxn modelId="{24C7BCA4-1535-422C-A405-0BE96EC6BCB0}" type="presParOf" srcId="{54705590-C903-4965-A394-63D0BAD6407E}" destId="{21800336-39AF-4339-8CF1-7380BE9524C0}" srcOrd="1" destOrd="0" presId="urn:microsoft.com/office/officeart/2005/8/layout/vList4#2"/>
    <dgm:cxn modelId="{833AE760-3CA8-4337-A308-AD1DC3A561EF}" type="presParOf" srcId="{54705590-C903-4965-A394-63D0BAD6407E}" destId="{CD1256A1-E60C-4B6A-B242-3881E89D0A1D}" srcOrd="2" destOrd="0" presId="urn:microsoft.com/office/officeart/2005/8/layout/vList4#2"/>
    <dgm:cxn modelId="{CF4827B2-D60E-423D-8193-BB2EEDFAD866}" type="presParOf" srcId="{879330C3-50F4-417F-81F5-7BA43D6D8F7E}" destId="{054D1607-00CD-49F6-9C93-FE89C66D80BA}" srcOrd="3" destOrd="0" presId="urn:microsoft.com/office/officeart/2005/8/layout/vList4#2"/>
    <dgm:cxn modelId="{0148A88C-CA0E-42CF-8CD4-68ED4C57B70E}" type="presParOf" srcId="{879330C3-50F4-417F-81F5-7BA43D6D8F7E}" destId="{6F8EDEC3-C792-4CEA-A45B-CC5F10B8CD82}" srcOrd="4" destOrd="0" presId="urn:microsoft.com/office/officeart/2005/8/layout/vList4#2"/>
    <dgm:cxn modelId="{8EE4160C-9ED6-4CDF-807C-0E082CE2A0C3}" type="presParOf" srcId="{6F8EDEC3-C792-4CEA-A45B-CC5F10B8CD82}" destId="{37264A07-A6D2-450B-AA35-384F15B0E46B}" srcOrd="0" destOrd="0" presId="urn:microsoft.com/office/officeart/2005/8/layout/vList4#2"/>
    <dgm:cxn modelId="{78008BE6-B175-484D-AB48-F3757C6B78E7}" type="presParOf" srcId="{6F8EDEC3-C792-4CEA-A45B-CC5F10B8CD82}" destId="{36B5B925-4345-4B9D-BBD7-EEC3245EF2E1}" srcOrd="1" destOrd="0" presId="urn:microsoft.com/office/officeart/2005/8/layout/vList4#2"/>
    <dgm:cxn modelId="{47EB8C4D-CB6F-46C1-A4F7-A6DFE6E074A4}" type="presParOf" srcId="{6F8EDEC3-C792-4CEA-A45B-CC5F10B8CD82}" destId="{E1338798-B0A2-42B6-B227-85D0A972B57A}" srcOrd="2" destOrd="0" presId="urn:microsoft.com/office/officeart/2005/8/layout/vList4#2"/>
    <dgm:cxn modelId="{3DF9E6DF-F2BC-4AFC-80C9-811C6417ABE1}" type="presParOf" srcId="{879330C3-50F4-417F-81F5-7BA43D6D8F7E}" destId="{09C5C71A-C433-4CA1-8094-556FEBFC625B}" srcOrd="5" destOrd="0" presId="urn:microsoft.com/office/officeart/2005/8/layout/vList4#2"/>
    <dgm:cxn modelId="{9C1AD196-BB24-4AA4-8009-2BC512C6A372}" type="presParOf" srcId="{879330C3-50F4-417F-81F5-7BA43D6D8F7E}" destId="{6ED2B823-F34C-4CA9-B7C9-ED477DBDC146}" srcOrd="6" destOrd="0" presId="urn:microsoft.com/office/officeart/2005/8/layout/vList4#2"/>
    <dgm:cxn modelId="{67BEA56C-EB88-4EC8-8AA8-ADF82A238700}" type="presParOf" srcId="{6ED2B823-F34C-4CA9-B7C9-ED477DBDC146}" destId="{222C10A3-29A4-4A3F-99ED-3AB74573A842}" srcOrd="0" destOrd="0" presId="urn:microsoft.com/office/officeart/2005/8/layout/vList4#2"/>
    <dgm:cxn modelId="{67541356-96E5-48EB-903B-6EBE64F54526}" type="presParOf" srcId="{6ED2B823-F34C-4CA9-B7C9-ED477DBDC146}" destId="{08579005-A5AE-4DBF-B1C8-3AEE64992989}" srcOrd="1" destOrd="0" presId="urn:microsoft.com/office/officeart/2005/8/layout/vList4#2"/>
    <dgm:cxn modelId="{BDF55077-1812-4D6C-8266-CD69FAAE48F1}" type="presParOf" srcId="{6ED2B823-F34C-4CA9-B7C9-ED477DBDC146}" destId="{67D3E531-5C0A-4BC9-9452-8BB96C49520F}" srcOrd="2" destOrd="0" presId="urn:microsoft.com/office/officeart/2005/8/layout/vList4#2"/>
  </dgm:cxnLst>
  <dgm:bg>
    <a:noFill/>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5.xml><?xml version="1.0" encoding="utf-8"?>
<dgm:dataModel xmlns:dgm="http://schemas.openxmlformats.org/drawingml/2006/diagram" xmlns:a="http://schemas.openxmlformats.org/drawingml/2006/main">
  <dgm:ptLst>
    <dgm:pt modelId="{67B6F994-B458-4BAB-B7B0-F728324874E3}" type="doc">
      <dgm:prSet loTypeId="urn:microsoft.com/office/officeart/2005/8/layout/vList4#3" loCatId="list" qsTypeId="urn:microsoft.com/office/officeart/2005/8/quickstyle/simple1" qsCatId="simple" csTypeId="urn:microsoft.com/office/officeart/2005/8/colors/accent4_1" csCatId="accent4" phldr="1"/>
      <dgm:spPr/>
      <dgm:t>
        <a:bodyPr/>
        <a:lstStyle/>
        <a:p>
          <a:endParaRPr lang="pt-BR"/>
        </a:p>
      </dgm:t>
    </dgm:pt>
    <dgm:pt modelId="{F1D99F91-5AED-4B69-8A72-DB44680102A9}">
      <dgm:prSet/>
      <dgm:spPr/>
      <dgm:t>
        <a:bodyPr/>
        <a:lstStyle/>
        <a:p>
          <a:r>
            <a:rPr lang="pt-BR" smtClean="0"/>
            <a:t>3.1 Tornar o conteúdo de texto legível e compreensível</a:t>
          </a:r>
          <a:endParaRPr lang="pt-BR" dirty="0"/>
        </a:p>
      </dgm:t>
    </dgm:pt>
    <dgm:pt modelId="{9CBCD02D-3B21-4CE7-8899-6E00C9FD79F8}" type="parTrans" cxnId="{721D69B8-19B1-44F2-B22D-D23A703E590F}">
      <dgm:prSet/>
      <dgm:spPr/>
      <dgm:t>
        <a:bodyPr/>
        <a:lstStyle/>
        <a:p>
          <a:endParaRPr lang="pt-BR"/>
        </a:p>
      </dgm:t>
    </dgm:pt>
    <dgm:pt modelId="{589B3CE1-0372-47FC-A120-0B1DE8BACD92}" type="sibTrans" cxnId="{721D69B8-19B1-44F2-B22D-D23A703E590F}">
      <dgm:prSet/>
      <dgm:spPr/>
      <dgm:t>
        <a:bodyPr/>
        <a:lstStyle/>
        <a:p>
          <a:endParaRPr lang="pt-BR"/>
        </a:p>
      </dgm:t>
    </dgm:pt>
    <dgm:pt modelId="{F57F1F8E-2BA0-4964-96B6-FE1F1E8B79F0}">
      <dgm:prSet/>
      <dgm:spPr/>
      <dgm:t>
        <a:bodyPr/>
        <a:lstStyle/>
        <a:p>
          <a:r>
            <a:rPr lang="pt-BR" smtClean="0"/>
            <a:t>3.2 Fazer com que as páginas web apareçam e funcionem de modo previsível</a:t>
          </a:r>
          <a:endParaRPr lang="pt-BR" dirty="0"/>
        </a:p>
      </dgm:t>
    </dgm:pt>
    <dgm:pt modelId="{0539B83A-A052-465A-A374-185D6F29942C}" type="parTrans" cxnId="{F6DA7F62-E7FE-4C10-A4B1-835DC877DF4B}">
      <dgm:prSet/>
      <dgm:spPr/>
      <dgm:t>
        <a:bodyPr/>
        <a:lstStyle/>
        <a:p>
          <a:endParaRPr lang="pt-BR"/>
        </a:p>
      </dgm:t>
    </dgm:pt>
    <dgm:pt modelId="{E1478D78-87CD-4BA7-9C35-D0BED43B3688}" type="sibTrans" cxnId="{F6DA7F62-E7FE-4C10-A4B1-835DC877DF4B}">
      <dgm:prSet/>
      <dgm:spPr/>
      <dgm:t>
        <a:bodyPr/>
        <a:lstStyle/>
        <a:p>
          <a:endParaRPr lang="pt-BR"/>
        </a:p>
      </dgm:t>
    </dgm:pt>
    <dgm:pt modelId="{8A3E9755-6306-4D70-9735-E8026E0B83FD}">
      <dgm:prSet/>
      <dgm:spPr/>
      <dgm:t>
        <a:bodyPr/>
        <a:lstStyle/>
        <a:p>
          <a:r>
            <a:rPr lang="pt-BR" smtClean="0"/>
            <a:t>3.3 Ajudar os usuários a evitar e corrigir erros</a:t>
          </a:r>
          <a:endParaRPr lang="pt-BR" dirty="0"/>
        </a:p>
      </dgm:t>
    </dgm:pt>
    <dgm:pt modelId="{A4DEEFBB-7A99-478C-B80C-7189F1A97F9E}" type="parTrans" cxnId="{D790DE1F-BAD7-4AFC-9F76-2FA64D780960}">
      <dgm:prSet/>
      <dgm:spPr/>
      <dgm:t>
        <a:bodyPr/>
        <a:lstStyle/>
        <a:p>
          <a:endParaRPr lang="pt-BR"/>
        </a:p>
      </dgm:t>
    </dgm:pt>
    <dgm:pt modelId="{A060D000-B88C-4014-83C4-196D07142DE6}" type="sibTrans" cxnId="{D790DE1F-BAD7-4AFC-9F76-2FA64D780960}">
      <dgm:prSet/>
      <dgm:spPr/>
      <dgm:t>
        <a:bodyPr/>
        <a:lstStyle/>
        <a:p>
          <a:endParaRPr lang="pt-BR"/>
        </a:p>
      </dgm:t>
    </dgm:pt>
    <dgm:pt modelId="{879330C3-50F4-417F-81F5-7BA43D6D8F7E}" type="pres">
      <dgm:prSet presAssocID="{67B6F994-B458-4BAB-B7B0-F728324874E3}" presName="linear" presStyleCnt="0">
        <dgm:presLayoutVars>
          <dgm:dir/>
          <dgm:resizeHandles val="exact"/>
        </dgm:presLayoutVars>
      </dgm:prSet>
      <dgm:spPr/>
      <dgm:t>
        <a:bodyPr/>
        <a:lstStyle/>
        <a:p>
          <a:endParaRPr lang="pt-BR"/>
        </a:p>
      </dgm:t>
    </dgm:pt>
    <dgm:pt modelId="{CB8AC241-BE4D-43D3-BE82-318EE5905283}" type="pres">
      <dgm:prSet presAssocID="{F1D99F91-5AED-4B69-8A72-DB44680102A9}" presName="comp" presStyleCnt="0"/>
      <dgm:spPr/>
      <dgm:t>
        <a:bodyPr/>
        <a:lstStyle/>
        <a:p>
          <a:endParaRPr lang="pt-BR"/>
        </a:p>
      </dgm:t>
    </dgm:pt>
    <dgm:pt modelId="{6846F100-7BE7-479D-AD9A-C0D4336D8010}" type="pres">
      <dgm:prSet presAssocID="{F1D99F91-5AED-4B69-8A72-DB44680102A9}" presName="box" presStyleLbl="node1" presStyleIdx="0" presStyleCnt="3"/>
      <dgm:spPr/>
      <dgm:t>
        <a:bodyPr/>
        <a:lstStyle/>
        <a:p>
          <a:endParaRPr lang="pt-BR"/>
        </a:p>
      </dgm:t>
    </dgm:pt>
    <dgm:pt modelId="{7904BDA3-C157-4E4F-8940-E573AA464A11}" type="pres">
      <dgm:prSet presAssocID="{F1D99F91-5AED-4B69-8A72-DB44680102A9}" presName="img" presStyleLbl="fgImgPlace1" presStyleIdx="0" presStyleCnt="3"/>
      <dgm:spPr/>
      <dgm:t>
        <a:bodyPr/>
        <a:lstStyle/>
        <a:p>
          <a:endParaRPr lang="pt-BR"/>
        </a:p>
      </dgm:t>
    </dgm:pt>
    <dgm:pt modelId="{8742521D-4EAC-4326-8DBF-4EE2D7FD6CE7}" type="pres">
      <dgm:prSet presAssocID="{F1D99F91-5AED-4B69-8A72-DB44680102A9}" presName="text" presStyleLbl="node1" presStyleIdx="0" presStyleCnt="3">
        <dgm:presLayoutVars>
          <dgm:bulletEnabled val="1"/>
        </dgm:presLayoutVars>
      </dgm:prSet>
      <dgm:spPr/>
      <dgm:t>
        <a:bodyPr/>
        <a:lstStyle/>
        <a:p>
          <a:endParaRPr lang="pt-BR"/>
        </a:p>
      </dgm:t>
    </dgm:pt>
    <dgm:pt modelId="{1E598CA7-410B-43D2-B0E9-ABD04E6EDA2A}" type="pres">
      <dgm:prSet presAssocID="{589B3CE1-0372-47FC-A120-0B1DE8BACD92}" presName="spacer" presStyleCnt="0"/>
      <dgm:spPr/>
      <dgm:t>
        <a:bodyPr/>
        <a:lstStyle/>
        <a:p>
          <a:endParaRPr lang="pt-BR"/>
        </a:p>
      </dgm:t>
    </dgm:pt>
    <dgm:pt modelId="{BAA39FE5-BB82-4E01-BECF-540C29DEFA65}" type="pres">
      <dgm:prSet presAssocID="{F57F1F8E-2BA0-4964-96B6-FE1F1E8B79F0}" presName="comp" presStyleCnt="0"/>
      <dgm:spPr/>
      <dgm:t>
        <a:bodyPr/>
        <a:lstStyle/>
        <a:p>
          <a:endParaRPr lang="pt-BR"/>
        </a:p>
      </dgm:t>
    </dgm:pt>
    <dgm:pt modelId="{20A0135D-732B-4138-A5A5-A2AAF6167BC0}" type="pres">
      <dgm:prSet presAssocID="{F57F1F8E-2BA0-4964-96B6-FE1F1E8B79F0}" presName="box" presStyleLbl="node1" presStyleIdx="1" presStyleCnt="3"/>
      <dgm:spPr/>
      <dgm:t>
        <a:bodyPr/>
        <a:lstStyle/>
        <a:p>
          <a:endParaRPr lang="pt-BR"/>
        </a:p>
      </dgm:t>
    </dgm:pt>
    <dgm:pt modelId="{B781701F-81CF-46A0-BC67-673FF2C6CD79}" type="pres">
      <dgm:prSet presAssocID="{F57F1F8E-2BA0-4964-96B6-FE1F1E8B79F0}" presName="img" presStyleLbl="fgImgPlace1" presStyleIdx="1" presStyleCnt="3"/>
      <dgm:spPr/>
      <dgm:t>
        <a:bodyPr/>
        <a:lstStyle/>
        <a:p>
          <a:endParaRPr lang="pt-BR"/>
        </a:p>
      </dgm:t>
    </dgm:pt>
    <dgm:pt modelId="{D90A05C9-FA3E-4495-9678-DFF583DF1958}" type="pres">
      <dgm:prSet presAssocID="{F57F1F8E-2BA0-4964-96B6-FE1F1E8B79F0}" presName="text" presStyleLbl="node1" presStyleIdx="1" presStyleCnt="3">
        <dgm:presLayoutVars>
          <dgm:bulletEnabled val="1"/>
        </dgm:presLayoutVars>
      </dgm:prSet>
      <dgm:spPr/>
      <dgm:t>
        <a:bodyPr/>
        <a:lstStyle/>
        <a:p>
          <a:endParaRPr lang="pt-BR"/>
        </a:p>
      </dgm:t>
    </dgm:pt>
    <dgm:pt modelId="{A999A3C5-7AFF-48D5-8E2D-AB1288848671}" type="pres">
      <dgm:prSet presAssocID="{E1478D78-87CD-4BA7-9C35-D0BED43B3688}" presName="spacer" presStyleCnt="0"/>
      <dgm:spPr/>
      <dgm:t>
        <a:bodyPr/>
        <a:lstStyle/>
        <a:p>
          <a:endParaRPr lang="pt-BR"/>
        </a:p>
      </dgm:t>
    </dgm:pt>
    <dgm:pt modelId="{2CB5BBC5-4EEC-4BEF-A2CD-C70CDDD53469}" type="pres">
      <dgm:prSet presAssocID="{8A3E9755-6306-4D70-9735-E8026E0B83FD}" presName="comp" presStyleCnt="0"/>
      <dgm:spPr/>
      <dgm:t>
        <a:bodyPr/>
        <a:lstStyle/>
        <a:p>
          <a:endParaRPr lang="pt-BR"/>
        </a:p>
      </dgm:t>
    </dgm:pt>
    <dgm:pt modelId="{88DA4277-CB8F-4A92-AF7D-CF7D9B0C38AB}" type="pres">
      <dgm:prSet presAssocID="{8A3E9755-6306-4D70-9735-E8026E0B83FD}" presName="box" presStyleLbl="node1" presStyleIdx="2" presStyleCnt="3"/>
      <dgm:spPr/>
      <dgm:t>
        <a:bodyPr/>
        <a:lstStyle/>
        <a:p>
          <a:endParaRPr lang="pt-BR"/>
        </a:p>
      </dgm:t>
    </dgm:pt>
    <dgm:pt modelId="{02C4B118-9D2C-4AB0-8DA7-D73BFEB1433A}" type="pres">
      <dgm:prSet presAssocID="{8A3E9755-6306-4D70-9735-E8026E0B83FD}" presName="img" presStyleLbl="fgImgPlace1" presStyleIdx="2" presStyleCnt="3"/>
      <dgm:spPr/>
      <dgm:t>
        <a:bodyPr/>
        <a:lstStyle/>
        <a:p>
          <a:endParaRPr lang="pt-BR"/>
        </a:p>
      </dgm:t>
    </dgm:pt>
    <dgm:pt modelId="{EEC1D929-E5D0-41DA-B323-5CB000B24A83}" type="pres">
      <dgm:prSet presAssocID="{8A3E9755-6306-4D70-9735-E8026E0B83FD}" presName="text" presStyleLbl="node1" presStyleIdx="2" presStyleCnt="3">
        <dgm:presLayoutVars>
          <dgm:bulletEnabled val="1"/>
        </dgm:presLayoutVars>
      </dgm:prSet>
      <dgm:spPr/>
      <dgm:t>
        <a:bodyPr/>
        <a:lstStyle/>
        <a:p>
          <a:endParaRPr lang="pt-BR"/>
        </a:p>
      </dgm:t>
    </dgm:pt>
  </dgm:ptLst>
  <dgm:cxnLst>
    <dgm:cxn modelId="{C7B550DD-02F5-47EE-8CB6-FA11C191D8F6}" type="presOf" srcId="{8A3E9755-6306-4D70-9735-E8026E0B83FD}" destId="{EEC1D929-E5D0-41DA-B323-5CB000B24A83}" srcOrd="1" destOrd="0" presId="urn:microsoft.com/office/officeart/2005/8/layout/vList4#3"/>
    <dgm:cxn modelId="{8345B39E-E4B2-4593-924B-B6FA51A80A51}" type="presOf" srcId="{F57F1F8E-2BA0-4964-96B6-FE1F1E8B79F0}" destId="{20A0135D-732B-4138-A5A5-A2AAF6167BC0}" srcOrd="0" destOrd="0" presId="urn:microsoft.com/office/officeart/2005/8/layout/vList4#3"/>
    <dgm:cxn modelId="{37F25432-AB40-4132-AAF6-DFB88F257955}" type="presOf" srcId="{67B6F994-B458-4BAB-B7B0-F728324874E3}" destId="{879330C3-50F4-417F-81F5-7BA43D6D8F7E}" srcOrd="0" destOrd="0" presId="urn:microsoft.com/office/officeart/2005/8/layout/vList4#3"/>
    <dgm:cxn modelId="{DD170F3A-1156-44A1-BF00-4E80029D3FE4}" type="presOf" srcId="{8A3E9755-6306-4D70-9735-E8026E0B83FD}" destId="{88DA4277-CB8F-4A92-AF7D-CF7D9B0C38AB}" srcOrd="0" destOrd="0" presId="urn:microsoft.com/office/officeart/2005/8/layout/vList4#3"/>
    <dgm:cxn modelId="{A32463B8-3C8D-4A44-816B-8645CB1580F4}" type="presOf" srcId="{F1D99F91-5AED-4B69-8A72-DB44680102A9}" destId="{6846F100-7BE7-479D-AD9A-C0D4336D8010}" srcOrd="0" destOrd="0" presId="urn:microsoft.com/office/officeart/2005/8/layout/vList4#3"/>
    <dgm:cxn modelId="{27B64EF4-4670-4016-BCE5-DB387CEF8F7F}" type="presOf" srcId="{F1D99F91-5AED-4B69-8A72-DB44680102A9}" destId="{8742521D-4EAC-4326-8DBF-4EE2D7FD6CE7}" srcOrd="1" destOrd="0" presId="urn:microsoft.com/office/officeart/2005/8/layout/vList4#3"/>
    <dgm:cxn modelId="{D790DE1F-BAD7-4AFC-9F76-2FA64D780960}" srcId="{67B6F994-B458-4BAB-B7B0-F728324874E3}" destId="{8A3E9755-6306-4D70-9735-E8026E0B83FD}" srcOrd="2" destOrd="0" parTransId="{A4DEEFBB-7A99-478C-B80C-7189F1A97F9E}" sibTransId="{A060D000-B88C-4014-83C4-196D07142DE6}"/>
    <dgm:cxn modelId="{F6DA7F62-E7FE-4C10-A4B1-835DC877DF4B}" srcId="{67B6F994-B458-4BAB-B7B0-F728324874E3}" destId="{F57F1F8E-2BA0-4964-96B6-FE1F1E8B79F0}" srcOrd="1" destOrd="0" parTransId="{0539B83A-A052-465A-A374-185D6F29942C}" sibTransId="{E1478D78-87CD-4BA7-9C35-D0BED43B3688}"/>
    <dgm:cxn modelId="{721D69B8-19B1-44F2-B22D-D23A703E590F}" srcId="{67B6F994-B458-4BAB-B7B0-F728324874E3}" destId="{F1D99F91-5AED-4B69-8A72-DB44680102A9}" srcOrd="0" destOrd="0" parTransId="{9CBCD02D-3B21-4CE7-8899-6E00C9FD79F8}" sibTransId="{589B3CE1-0372-47FC-A120-0B1DE8BACD92}"/>
    <dgm:cxn modelId="{96891D12-2753-4AE3-B8E6-26D016A6F7E4}" type="presOf" srcId="{F57F1F8E-2BA0-4964-96B6-FE1F1E8B79F0}" destId="{D90A05C9-FA3E-4495-9678-DFF583DF1958}" srcOrd="1" destOrd="0" presId="urn:microsoft.com/office/officeart/2005/8/layout/vList4#3"/>
    <dgm:cxn modelId="{A93DFF9E-9FDB-4639-8841-9C6F7FB85032}" type="presParOf" srcId="{879330C3-50F4-417F-81F5-7BA43D6D8F7E}" destId="{CB8AC241-BE4D-43D3-BE82-318EE5905283}" srcOrd="0" destOrd="0" presId="urn:microsoft.com/office/officeart/2005/8/layout/vList4#3"/>
    <dgm:cxn modelId="{029A23E7-7EB2-4BBF-BCC4-955269F73F8A}" type="presParOf" srcId="{CB8AC241-BE4D-43D3-BE82-318EE5905283}" destId="{6846F100-7BE7-479D-AD9A-C0D4336D8010}" srcOrd="0" destOrd="0" presId="urn:microsoft.com/office/officeart/2005/8/layout/vList4#3"/>
    <dgm:cxn modelId="{6BD4B6BF-B186-478A-B597-074C48860DBC}" type="presParOf" srcId="{CB8AC241-BE4D-43D3-BE82-318EE5905283}" destId="{7904BDA3-C157-4E4F-8940-E573AA464A11}" srcOrd="1" destOrd="0" presId="urn:microsoft.com/office/officeart/2005/8/layout/vList4#3"/>
    <dgm:cxn modelId="{3FF5CB2F-C63B-4335-9FF7-2C14F5B72463}" type="presParOf" srcId="{CB8AC241-BE4D-43D3-BE82-318EE5905283}" destId="{8742521D-4EAC-4326-8DBF-4EE2D7FD6CE7}" srcOrd="2" destOrd="0" presId="urn:microsoft.com/office/officeart/2005/8/layout/vList4#3"/>
    <dgm:cxn modelId="{A5F2E2B2-A068-4C87-AEBC-8DE87516CF0E}" type="presParOf" srcId="{879330C3-50F4-417F-81F5-7BA43D6D8F7E}" destId="{1E598CA7-410B-43D2-B0E9-ABD04E6EDA2A}" srcOrd="1" destOrd="0" presId="urn:microsoft.com/office/officeart/2005/8/layout/vList4#3"/>
    <dgm:cxn modelId="{3F66CF94-AA86-4633-8133-09F830DFB85B}" type="presParOf" srcId="{879330C3-50F4-417F-81F5-7BA43D6D8F7E}" destId="{BAA39FE5-BB82-4E01-BECF-540C29DEFA65}" srcOrd="2" destOrd="0" presId="urn:microsoft.com/office/officeart/2005/8/layout/vList4#3"/>
    <dgm:cxn modelId="{C3F51762-6C5E-4525-9501-DE3827544B0F}" type="presParOf" srcId="{BAA39FE5-BB82-4E01-BECF-540C29DEFA65}" destId="{20A0135D-732B-4138-A5A5-A2AAF6167BC0}" srcOrd="0" destOrd="0" presId="urn:microsoft.com/office/officeart/2005/8/layout/vList4#3"/>
    <dgm:cxn modelId="{FA108DAF-D325-47C4-8C96-8CABF8349AD3}" type="presParOf" srcId="{BAA39FE5-BB82-4E01-BECF-540C29DEFA65}" destId="{B781701F-81CF-46A0-BC67-673FF2C6CD79}" srcOrd="1" destOrd="0" presId="urn:microsoft.com/office/officeart/2005/8/layout/vList4#3"/>
    <dgm:cxn modelId="{50D54C05-EE9E-4540-A0C0-A0CDC92885A5}" type="presParOf" srcId="{BAA39FE5-BB82-4E01-BECF-540C29DEFA65}" destId="{D90A05C9-FA3E-4495-9678-DFF583DF1958}" srcOrd="2" destOrd="0" presId="urn:microsoft.com/office/officeart/2005/8/layout/vList4#3"/>
    <dgm:cxn modelId="{C56B649A-5B4F-4864-8410-4ECAB7A0A49F}" type="presParOf" srcId="{879330C3-50F4-417F-81F5-7BA43D6D8F7E}" destId="{A999A3C5-7AFF-48D5-8E2D-AB1288848671}" srcOrd="3" destOrd="0" presId="urn:microsoft.com/office/officeart/2005/8/layout/vList4#3"/>
    <dgm:cxn modelId="{EF80BED2-22F2-4F36-BBAC-309AC047F812}" type="presParOf" srcId="{879330C3-50F4-417F-81F5-7BA43D6D8F7E}" destId="{2CB5BBC5-4EEC-4BEF-A2CD-C70CDDD53469}" srcOrd="4" destOrd="0" presId="urn:microsoft.com/office/officeart/2005/8/layout/vList4#3"/>
    <dgm:cxn modelId="{362BF365-40AD-4F87-BCD1-CD6F91AA8436}" type="presParOf" srcId="{2CB5BBC5-4EEC-4BEF-A2CD-C70CDDD53469}" destId="{88DA4277-CB8F-4A92-AF7D-CF7D9B0C38AB}" srcOrd="0" destOrd="0" presId="urn:microsoft.com/office/officeart/2005/8/layout/vList4#3"/>
    <dgm:cxn modelId="{B6593B80-7C8A-4D41-A982-A05052C0B6C9}" type="presParOf" srcId="{2CB5BBC5-4EEC-4BEF-A2CD-C70CDDD53469}" destId="{02C4B118-9D2C-4AB0-8DA7-D73BFEB1433A}" srcOrd="1" destOrd="0" presId="urn:microsoft.com/office/officeart/2005/8/layout/vList4#3"/>
    <dgm:cxn modelId="{8282860F-A814-4761-8E65-3DF7D08A5F3A}" type="presParOf" srcId="{2CB5BBC5-4EEC-4BEF-A2CD-C70CDDD53469}" destId="{EEC1D929-E5D0-41DA-B323-5CB000B24A83}" srcOrd="2" destOrd="0" presId="urn:microsoft.com/office/officeart/2005/8/layout/vList4#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67B6F994-B458-4BAB-B7B0-F728324874E3}" type="doc">
      <dgm:prSet loTypeId="urn:microsoft.com/office/officeart/2005/8/layout/vList4#4" loCatId="list" qsTypeId="urn:microsoft.com/office/officeart/2005/8/quickstyle/simple1" qsCatId="simple" csTypeId="urn:microsoft.com/office/officeart/2005/8/colors/accent1_1" csCatId="accent1" phldr="1"/>
      <dgm:spPr/>
      <dgm:t>
        <a:bodyPr/>
        <a:lstStyle/>
        <a:p>
          <a:endParaRPr lang="pt-BR"/>
        </a:p>
      </dgm:t>
    </dgm:pt>
    <dgm:pt modelId="{7172739F-4BFC-471F-A48B-55B9A03093FF}">
      <dgm:prSet>
        <dgm:style>
          <a:lnRef idx="2">
            <a:schemeClr val="accent5"/>
          </a:lnRef>
          <a:fillRef idx="1">
            <a:schemeClr val="lt1"/>
          </a:fillRef>
          <a:effectRef idx="0">
            <a:schemeClr val="accent5"/>
          </a:effectRef>
          <a:fontRef idx="minor">
            <a:schemeClr val="dk1"/>
          </a:fontRef>
        </dgm:style>
      </dgm:prSet>
      <dgm:spPr/>
      <dgm:t>
        <a:bodyPr/>
        <a:lstStyle/>
        <a:p>
          <a:r>
            <a:rPr lang="pt-BR" smtClean="0"/>
            <a:t>4.1 Maximizar a compatibilidade entre os atuais e futuros agentes de usuário, incluindo tecnologias assistivas</a:t>
          </a:r>
          <a:endParaRPr lang="pt-BR" dirty="0"/>
        </a:p>
      </dgm:t>
    </dgm:pt>
    <dgm:pt modelId="{01852331-51E4-452E-9E6E-2CEDEA1C0D84}" type="parTrans" cxnId="{6DC903AF-AE12-4BA1-9D18-401741A5977F}">
      <dgm:prSet/>
      <dgm:spPr/>
      <dgm:t>
        <a:bodyPr/>
        <a:lstStyle/>
        <a:p>
          <a:endParaRPr lang="pt-BR"/>
        </a:p>
      </dgm:t>
    </dgm:pt>
    <dgm:pt modelId="{A60D586A-CB89-484B-8A5D-398F80FAC87F}" type="sibTrans" cxnId="{6DC903AF-AE12-4BA1-9D18-401741A5977F}">
      <dgm:prSet/>
      <dgm:spPr/>
      <dgm:t>
        <a:bodyPr/>
        <a:lstStyle/>
        <a:p>
          <a:endParaRPr lang="pt-BR"/>
        </a:p>
      </dgm:t>
    </dgm:pt>
    <dgm:pt modelId="{879330C3-50F4-417F-81F5-7BA43D6D8F7E}" type="pres">
      <dgm:prSet presAssocID="{67B6F994-B458-4BAB-B7B0-F728324874E3}" presName="linear" presStyleCnt="0">
        <dgm:presLayoutVars>
          <dgm:dir/>
          <dgm:resizeHandles val="exact"/>
        </dgm:presLayoutVars>
      </dgm:prSet>
      <dgm:spPr/>
      <dgm:t>
        <a:bodyPr/>
        <a:lstStyle/>
        <a:p>
          <a:endParaRPr lang="pt-BR"/>
        </a:p>
      </dgm:t>
    </dgm:pt>
    <dgm:pt modelId="{FD0CEA55-CB57-4BDF-B93F-773684B5E030}" type="pres">
      <dgm:prSet presAssocID="{7172739F-4BFC-471F-A48B-55B9A03093FF}" presName="comp" presStyleCnt="0"/>
      <dgm:spPr/>
      <dgm:t>
        <a:bodyPr/>
        <a:lstStyle/>
        <a:p>
          <a:endParaRPr lang="pt-BR"/>
        </a:p>
      </dgm:t>
    </dgm:pt>
    <dgm:pt modelId="{0CBBB5F0-A1FE-4536-B99D-FC007EF0CBF1}" type="pres">
      <dgm:prSet presAssocID="{7172739F-4BFC-471F-A48B-55B9A03093FF}" presName="box" presStyleLbl="node1" presStyleIdx="0" presStyleCnt="1"/>
      <dgm:spPr/>
      <dgm:t>
        <a:bodyPr/>
        <a:lstStyle/>
        <a:p>
          <a:endParaRPr lang="pt-BR"/>
        </a:p>
      </dgm:t>
    </dgm:pt>
    <dgm:pt modelId="{FCD5A27C-876C-48C3-80A3-7E7EC30F4588}" type="pres">
      <dgm:prSet presAssocID="{7172739F-4BFC-471F-A48B-55B9A03093FF}" presName="img" presStyleLbl="fgImgPlace1" presStyleIdx="0" presStyleCnt="1"/>
      <dgm:spPr/>
      <dgm:t>
        <a:bodyPr/>
        <a:lstStyle/>
        <a:p>
          <a:endParaRPr lang="pt-BR"/>
        </a:p>
      </dgm:t>
    </dgm:pt>
    <dgm:pt modelId="{F8600211-5908-4BFC-A1F8-2A9A3A907A47}" type="pres">
      <dgm:prSet presAssocID="{7172739F-4BFC-471F-A48B-55B9A03093FF}" presName="text" presStyleLbl="node1" presStyleIdx="0" presStyleCnt="1">
        <dgm:presLayoutVars>
          <dgm:bulletEnabled val="1"/>
        </dgm:presLayoutVars>
      </dgm:prSet>
      <dgm:spPr/>
      <dgm:t>
        <a:bodyPr/>
        <a:lstStyle/>
        <a:p>
          <a:endParaRPr lang="pt-BR"/>
        </a:p>
      </dgm:t>
    </dgm:pt>
  </dgm:ptLst>
  <dgm:cxnLst>
    <dgm:cxn modelId="{95B9BF75-1AFE-4833-A7B0-B83C2FF43D5F}" type="presOf" srcId="{67B6F994-B458-4BAB-B7B0-F728324874E3}" destId="{879330C3-50F4-417F-81F5-7BA43D6D8F7E}" srcOrd="0" destOrd="0" presId="urn:microsoft.com/office/officeart/2005/8/layout/vList4#4"/>
    <dgm:cxn modelId="{49AE1F75-CD4E-4F54-AE3E-3A2EBFB4D5A8}" type="presOf" srcId="{7172739F-4BFC-471F-A48B-55B9A03093FF}" destId="{F8600211-5908-4BFC-A1F8-2A9A3A907A47}" srcOrd="1" destOrd="0" presId="urn:microsoft.com/office/officeart/2005/8/layout/vList4#4"/>
    <dgm:cxn modelId="{594358D6-CC28-42A1-B8F0-184A674B47B9}" type="presOf" srcId="{7172739F-4BFC-471F-A48B-55B9A03093FF}" destId="{0CBBB5F0-A1FE-4536-B99D-FC007EF0CBF1}" srcOrd="0" destOrd="0" presId="urn:microsoft.com/office/officeart/2005/8/layout/vList4#4"/>
    <dgm:cxn modelId="{6DC903AF-AE12-4BA1-9D18-401741A5977F}" srcId="{67B6F994-B458-4BAB-B7B0-F728324874E3}" destId="{7172739F-4BFC-471F-A48B-55B9A03093FF}" srcOrd="0" destOrd="0" parTransId="{01852331-51E4-452E-9E6E-2CEDEA1C0D84}" sibTransId="{A60D586A-CB89-484B-8A5D-398F80FAC87F}"/>
    <dgm:cxn modelId="{7AC1BD47-70A6-4A15-A646-B36A5D8EA142}" type="presParOf" srcId="{879330C3-50F4-417F-81F5-7BA43D6D8F7E}" destId="{FD0CEA55-CB57-4BDF-B93F-773684B5E030}" srcOrd="0" destOrd="0" presId="urn:microsoft.com/office/officeart/2005/8/layout/vList4#4"/>
    <dgm:cxn modelId="{787FC02E-F81F-4C11-90CC-6F433C48D549}" type="presParOf" srcId="{FD0CEA55-CB57-4BDF-B93F-773684B5E030}" destId="{0CBBB5F0-A1FE-4536-B99D-FC007EF0CBF1}" srcOrd="0" destOrd="0" presId="urn:microsoft.com/office/officeart/2005/8/layout/vList4#4"/>
    <dgm:cxn modelId="{048BAB3E-5F30-4CC3-9EF3-D60175D59487}" type="presParOf" srcId="{FD0CEA55-CB57-4BDF-B93F-773684B5E030}" destId="{FCD5A27C-876C-48C3-80A3-7E7EC30F4588}" srcOrd="1" destOrd="0" presId="urn:microsoft.com/office/officeart/2005/8/layout/vList4#4"/>
    <dgm:cxn modelId="{BA42E15D-9564-481C-B926-4FEE09F9751F}" type="presParOf" srcId="{FD0CEA55-CB57-4BDF-B93F-773684B5E030}" destId="{F8600211-5908-4BFC-A1F8-2A9A3A907A47}" srcOrd="2" destOrd="0" presId="urn:microsoft.com/office/officeart/2005/8/layout/vList4#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44DA0473-CA3C-4590-B2B1-A6D812367CC5}" type="doc">
      <dgm:prSet loTypeId="urn:microsoft.com/office/officeart/2005/8/layout/vList4#5" loCatId="list" qsTypeId="urn:microsoft.com/office/officeart/2005/8/quickstyle/simple1" qsCatId="simple" csTypeId="urn:microsoft.com/office/officeart/2005/8/colors/accent6_3" csCatId="accent6" phldr="1"/>
      <dgm:spPr/>
      <dgm:t>
        <a:bodyPr/>
        <a:lstStyle/>
        <a:p>
          <a:endParaRPr lang="pt-BR"/>
        </a:p>
      </dgm:t>
    </dgm:pt>
    <dgm:pt modelId="{E4A9FFCE-B9C1-4C76-984D-3A304D5AAB87}">
      <dgm:prSet phldrT="[Texto]"/>
      <dgm:spPr/>
      <dgm:t>
        <a:bodyPr/>
        <a:lstStyle/>
        <a:p>
          <a:r>
            <a:rPr lang="pt-BR" dirty="0" smtClean="0">
              <a:solidFill>
                <a:schemeClr val="tx1"/>
              </a:solidFill>
            </a:rPr>
            <a:t>A</a:t>
          </a:r>
          <a:endParaRPr lang="pt-BR" dirty="0">
            <a:solidFill>
              <a:schemeClr val="tx1"/>
            </a:solidFill>
          </a:endParaRPr>
        </a:p>
      </dgm:t>
    </dgm:pt>
    <dgm:pt modelId="{AB0DC022-D728-46C5-857F-BD914B83C244}" type="parTrans" cxnId="{A5950694-9F29-4FB7-B679-5019497A9C85}">
      <dgm:prSet/>
      <dgm:spPr/>
      <dgm:t>
        <a:bodyPr/>
        <a:lstStyle/>
        <a:p>
          <a:endParaRPr lang="pt-BR">
            <a:solidFill>
              <a:schemeClr val="tx1"/>
            </a:solidFill>
          </a:endParaRPr>
        </a:p>
      </dgm:t>
    </dgm:pt>
    <dgm:pt modelId="{F87A668C-637B-434F-A389-9DA5560E2AAB}" type="sibTrans" cxnId="{A5950694-9F29-4FB7-B679-5019497A9C85}">
      <dgm:prSet/>
      <dgm:spPr/>
      <dgm:t>
        <a:bodyPr/>
        <a:lstStyle/>
        <a:p>
          <a:endParaRPr lang="pt-BR">
            <a:solidFill>
              <a:schemeClr val="tx1"/>
            </a:solidFill>
          </a:endParaRPr>
        </a:p>
      </dgm:t>
    </dgm:pt>
    <dgm:pt modelId="{AEE39644-95C6-43FE-97E6-191C7B7DCF91}">
      <dgm:prSet phldrT="[Texto]"/>
      <dgm:spPr/>
      <dgm:t>
        <a:bodyPr/>
        <a:lstStyle/>
        <a:p>
          <a:r>
            <a:rPr lang="pt-BR" dirty="0" smtClean="0">
              <a:solidFill>
                <a:schemeClr val="tx1"/>
              </a:solidFill>
            </a:rPr>
            <a:t>Para conformidade de Nível A (o nível mínimo de conformidade), a página web satisfaz todos os Critérios de Sucesso de Nível A, ou é fornecida uma versão alternativa em conformidade.</a:t>
          </a:r>
          <a:endParaRPr lang="pt-BR" dirty="0">
            <a:solidFill>
              <a:schemeClr val="tx1"/>
            </a:solidFill>
          </a:endParaRPr>
        </a:p>
      </dgm:t>
    </dgm:pt>
    <dgm:pt modelId="{C30DC9EC-B4C1-4F13-B89F-43085A07C9E1}" type="parTrans" cxnId="{77ED1827-9E8A-4F2A-9AC7-BE895E11B8B0}">
      <dgm:prSet/>
      <dgm:spPr/>
      <dgm:t>
        <a:bodyPr/>
        <a:lstStyle/>
        <a:p>
          <a:endParaRPr lang="pt-BR">
            <a:solidFill>
              <a:schemeClr val="tx1"/>
            </a:solidFill>
          </a:endParaRPr>
        </a:p>
      </dgm:t>
    </dgm:pt>
    <dgm:pt modelId="{B30A398E-D622-45EA-9E67-325658022D50}" type="sibTrans" cxnId="{77ED1827-9E8A-4F2A-9AC7-BE895E11B8B0}">
      <dgm:prSet/>
      <dgm:spPr/>
      <dgm:t>
        <a:bodyPr/>
        <a:lstStyle/>
        <a:p>
          <a:endParaRPr lang="pt-BR">
            <a:solidFill>
              <a:schemeClr val="tx1"/>
            </a:solidFill>
          </a:endParaRPr>
        </a:p>
      </dgm:t>
    </dgm:pt>
    <dgm:pt modelId="{56CEA78D-8969-4F95-A79C-9886085878BC}">
      <dgm:prSet phldrT="[Texto]"/>
      <dgm:spPr/>
      <dgm:t>
        <a:bodyPr/>
        <a:lstStyle/>
        <a:p>
          <a:r>
            <a:rPr lang="pt-BR" dirty="0" smtClean="0">
              <a:solidFill>
                <a:schemeClr val="tx1"/>
              </a:solidFill>
            </a:rPr>
            <a:t>AA</a:t>
          </a:r>
          <a:endParaRPr lang="pt-BR" dirty="0">
            <a:solidFill>
              <a:schemeClr val="tx1"/>
            </a:solidFill>
          </a:endParaRPr>
        </a:p>
      </dgm:t>
    </dgm:pt>
    <dgm:pt modelId="{01AE91FC-0B70-42A1-82B2-2F265AAE8C0C}" type="parTrans" cxnId="{76B8B206-95AB-41C5-AA9A-4C06D8051B5D}">
      <dgm:prSet/>
      <dgm:spPr/>
      <dgm:t>
        <a:bodyPr/>
        <a:lstStyle/>
        <a:p>
          <a:endParaRPr lang="pt-BR">
            <a:solidFill>
              <a:schemeClr val="tx1"/>
            </a:solidFill>
          </a:endParaRPr>
        </a:p>
      </dgm:t>
    </dgm:pt>
    <dgm:pt modelId="{50E23BFA-9CFF-4E81-8526-891467266F44}" type="sibTrans" cxnId="{76B8B206-95AB-41C5-AA9A-4C06D8051B5D}">
      <dgm:prSet/>
      <dgm:spPr/>
      <dgm:t>
        <a:bodyPr/>
        <a:lstStyle/>
        <a:p>
          <a:endParaRPr lang="pt-BR">
            <a:solidFill>
              <a:schemeClr val="tx1"/>
            </a:solidFill>
          </a:endParaRPr>
        </a:p>
      </dgm:t>
    </dgm:pt>
    <dgm:pt modelId="{6B7DEEEB-31F7-4F0F-BB02-C125A92168D8}">
      <dgm:prSet phldrT="[Texto]"/>
      <dgm:spPr/>
      <dgm:t>
        <a:bodyPr/>
        <a:lstStyle/>
        <a:p>
          <a:r>
            <a:rPr lang="pt-BR" dirty="0" smtClean="0">
              <a:solidFill>
                <a:schemeClr val="tx1"/>
              </a:solidFill>
            </a:rPr>
            <a:t>AAA</a:t>
          </a:r>
          <a:endParaRPr lang="pt-BR" dirty="0">
            <a:solidFill>
              <a:schemeClr val="tx1"/>
            </a:solidFill>
          </a:endParaRPr>
        </a:p>
      </dgm:t>
    </dgm:pt>
    <dgm:pt modelId="{259B0F45-A470-45B9-8334-F44675BE729A}" type="parTrans" cxnId="{E4ADF643-1D5B-430B-B3A9-E1E3C385C5F7}">
      <dgm:prSet/>
      <dgm:spPr/>
      <dgm:t>
        <a:bodyPr/>
        <a:lstStyle/>
        <a:p>
          <a:endParaRPr lang="pt-BR">
            <a:solidFill>
              <a:schemeClr val="tx1"/>
            </a:solidFill>
          </a:endParaRPr>
        </a:p>
      </dgm:t>
    </dgm:pt>
    <dgm:pt modelId="{802A0B4D-1977-4ABE-9B34-06A31FC4DB4F}" type="sibTrans" cxnId="{E4ADF643-1D5B-430B-B3A9-E1E3C385C5F7}">
      <dgm:prSet/>
      <dgm:spPr/>
      <dgm:t>
        <a:bodyPr/>
        <a:lstStyle/>
        <a:p>
          <a:endParaRPr lang="pt-BR">
            <a:solidFill>
              <a:schemeClr val="tx1"/>
            </a:solidFill>
          </a:endParaRPr>
        </a:p>
      </dgm:t>
    </dgm:pt>
    <dgm:pt modelId="{3C15E5C9-35D9-4425-915F-6D02DBB0347F}">
      <dgm:prSet/>
      <dgm:spPr/>
      <dgm:t>
        <a:bodyPr/>
        <a:lstStyle/>
        <a:p>
          <a:r>
            <a:rPr lang="pt-BR" dirty="0" smtClean="0">
              <a:solidFill>
                <a:schemeClr val="tx1"/>
              </a:solidFill>
            </a:rPr>
            <a:t>Para conformidade de Nível AAA, a página web satisfaz todos os Critérios de Sucesso de Nível A, Nível AA e Nível AAA, ou é fornecida uma versão alternativa em conformidade de Nível AAA.</a:t>
          </a:r>
          <a:endParaRPr lang="pt-BR" dirty="0">
            <a:solidFill>
              <a:schemeClr val="tx1"/>
            </a:solidFill>
          </a:endParaRPr>
        </a:p>
      </dgm:t>
    </dgm:pt>
    <dgm:pt modelId="{0A109F68-AAD1-4C12-8B58-F965AF6A6949}" type="parTrans" cxnId="{0C08F0AE-DE33-4EDC-87FB-1E4AA9A5A498}">
      <dgm:prSet/>
      <dgm:spPr/>
      <dgm:t>
        <a:bodyPr/>
        <a:lstStyle/>
        <a:p>
          <a:endParaRPr lang="pt-BR">
            <a:solidFill>
              <a:schemeClr val="tx1"/>
            </a:solidFill>
          </a:endParaRPr>
        </a:p>
      </dgm:t>
    </dgm:pt>
    <dgm:pt modelId="{4FB279B8-C29E-4ACC-A130-C8C72BD59C84}" type="sibTrans" cxnId="{0C08F0AE-DE33-4EDC-87FB-1E4AA9A5A498}">
      <dgm:prSet/>
      <dgm:spPr/>
      <dgm:t>
        <a:bodyPr/>
        <a:lstStyle/>
        <a:p>
          <a:endParaRPr lang="pt-BR">
            <a:solidFill>
              <a:schemeClr val="tx1"/>
            </a:solidFill>
          </a:endParaRPr>
        </a:p>
      </dgm:t>
    </dgm:pt>
    <dgm:pt modelId="{AF884FB1-E675-41E7-B550-C18373644E58}">
      <dgm:prSet/>
      <dgm:spPr/>
      <dgm:t>
        <a:bodyPr/>
        <a:lstStyle/>
        <a:p>
          <a:r>
            <a:rPr lang="pt-BR" dirty="0" smtClean="0">
              <a:solidFill>
                <a:schemeClr val="tx1"/>
              </a:solidFill>
            </a:rPr>
            <a:t> Para conformidade de Nível AA, a página web satisfaz todos os Critérios de Sucesso de Nível A e Nível AA, ou é fornecida uma versão alternativa em conformidade de Nível AA.</a:t>
          </a:r>
          <a:endParaRPr lang="pt-BR" dirty="0">
            <a:solidFill>
              <a:schemeClr val="tx1"/>
            </a:solidFill>
          </a:endParaRPr>
        </a:p>
      </dgm:t>
    </dgm:pt>
    <dgm:pt modelId="{3BD0D7BA-B5BC-47DC-9ABF-22A4106E8E96}" type="parTrans" cxnId="{F6CDD5BB-36C2-4D9E-A1B5-13DFD54C4BDC}">
      <dgm:prSet/>
      <dgm:spPr/>
      <dgm:t>
        <a:bodyPr/>
        <a:lstStyle/>
        <a:p>
          <a:endParaRPr lang="pt-BR">
            <a:solidFill>
              <a:schemeClr val="tx1"/>
            </a:solidFill>
          </a:endParaRPr>
        </a:p>
      </dgm:t>
    </dgm:pt>
    <dgm:pt modelId="{06978D99-7D11-4588-9EC8-AEA69514CFFA}" type="sibTrans" cxnId="{F6CDD5BB-36C2-4D9E-A1B5-13DFD54C4BDC}">
      <dgm:prSet/>
      <dgm:spPr/>
      <dgm:t>
        <a:bodyPr/>
        <a:lstStyle/>
        <a:p>
          <a:endParaRPr lang="pt-BR">
            <a:solidFill>
              <a:schemeClr val="tx1"/>
            </a:solidFill>
          </a:endParaRPr>
        </a:p>
      </dgm:t>
    </dgm:pt>
    <dgm:pt modelId="{344E3158-A8E8-451E-A9A8-70659E137BA6}" type="pres">
      <dgm:prSet presAssocID="{44DA0473-CA3C-4590-B2B1-A6D812367CC5}" presName="linear" presStyleCnt="0">
        <dgm:presLayoutVars>
          <dgm:dir/>
          <dgm:resizeHandles val="exact"/>
        </dgm:presLayoutVars>
      </dgm:prSet>
      <dgm:spPr/>
      <dgm:t>
        <a:bodyPr/>
        <a:lstStyle/>
        <a:p>
          <a:endParaRPr lang="pt-BR"/>
        </a:p>
      </dgm:t>
    </dgm:pt>
    <dgm:pt modelId="{1F38F37F-0354-4A57-A732-306C031CE6D9}" type="pres">
      <dgm:prSet presAssocID="{E4A9FFCE-B9C1-4C76-984D-3A304D5AAB87}" presName="comp" presStyleCnt="0"/>
      <dgm:spPr/>
    </dgm:pt>
    <dgm:pt modelId="{ECBF0540-5EAF-43C0-B316-29DC015CC96E}" type="pres">
      <dgm:prSet presAssocID="{E4A9FFCE-B9C1-4C76-984D-3A304D5AAB87}" presName="box" presStyleLbl="node1" presStyleIdx="0" presStyleCnt="3"/>
      <dgm:spPr/>
      <dgm:t>
        <a:bodyPr/>
        <a:lstStyle/>
        <a:p>
          <a:endParaRPr lang="pt-BR"/>
        </a:p>
      </dgm:t>
    </dgm:pt>
    <dgm:pt modelId="{E5035DAE-7519-4511-84FC-55A100133F90}" type="pres">
      <dgm:prSet presAssocID="{E4A9FFCE-B9C1-4C76-984D-3A304D5AAB87}" presName="img" presStyleLbl="fgImgPlace1" presStyleIdx="0" presStyleCnt="3" custScaleX="89680" custScaleY="56305"/>
      <dgm:spPr>
        <a:blipFill rotWithShape="1">
          <a:blip xmlns:r="http://schemas.openxmlformats.org/officeDocument/2006/relationships" r:embed="rId1"/>
          <a:stretch>
            <a:fillRect/>
          </a:stretch>
        </a:blipFill>
      </dgm:spPr>
      <dgm:t>
        <a:bodyPr/>
        <a:lstStyle/>
        <a:p>
          <a:endParaRPr lang="pt-BR"/>
        </a:p>
      </dgm:t>
    </dgm:pt>
    <dgm:pt modelId="{5196A74A-0290-4E91-AE4D-5CE0A989A9B5}" type="pres">
      <dgm:prSet presAssocID="{E4A9FFCE-B9C1-4C76-984D-3A304D5AAB87}" presName="text" presStyleLbl="node1" presStyleIdx="0" presStyleCnt="3">
        <dgm:presLayoutVars>
          <dgm:bulletEnabled val="1"/>
        </dgm:presLayoutVars>
      </dgm:prSet>
      <dgm:spPr/>
      <dgm:t>
        <a:bodyPr/>
        <a:lstStyle/>
        <a:p>
          <a:endParaRPr lang="pt-BR"/>
        </a:p>
      </dgm:t>
    </dgm:pt>
    <dgm:pt modelId="{E1C26224-9C21-4F72-B1F1-5031A4D0D717}" type="pres">
      <dgm:prSet presAssocID="{F87A668C-637B-434F-A389-9DA5560E2AAB}" presName="spacer" presStyleCnt="0"/>
      <dgm:spPr/>
    </dgm:pt>
    <dgm:pt modelId="{7638D218-A9A9-4EDD-8CB7-88E8C12A6821}" type="pres">
      <dgm:prSet presAssocID="{56CEA78D-8969-4F95-A79C-9886085878BC}" presName="comp" presStyleCnt="0"/>
      <dgm:spPr/>
    </dgm:pt>
    <dgm:pt modelId="{20938ACC-AD73-4B85-9242-7CBAE1E22214}" type="pres">
      <dgm:prSet presAssocID="{56CEA78D-8969-4F95-A79C-9886085878BC}" presName="box" presStyleLbl="node1" presStyleIdx="1" presStyleCnt="3"/>
      <dgm:spPr/>
      <dgm:t>
        <a:bodyPr/>
        <a:lstStyle/>
        <a:p>
          <a:endParaRPr lang="pt-BR"/>
        </a:p>
      </dgm:t>
    </dgm:pt>
    <dgm:pt modelId="{7853D0E6-F8E0-428E-958E-2F513294DBE1}" type="pres">
      <dgm:prSet presAssocID="{56CEA78D-8969-4F95-A79C-9886085878BC}" presName="img" presStyleLbl="fgImgPlace1" presStyleIdx="1" presStyleCnt="3" custScaleX="89676" custScaleY="56315"/>
      <dgm:spPr>
        <a:blipFill rotWithShape="1">
          <a:blip xmlns:r="http://schemas.openxmlformats.org/officeDocument/2006/relationships" r:embed="rId2"/>
          <a:stretch>
            <a:fillRect/>
          </a:stretch>
        </a:blipFill>
      </dgm:spPr>
      <dgm:t>
        <a:bodyPr/>
        <a:lstStyle/>
        <a:p>
          <a:endParaRPr lang="pt-BR"/>
        </a:p>
      </dgm:t>
    </dgm:pt>
    <dgm:pt modelId="{09A4B42B-167B-4193-8045-B4F081DD6401}" type="pres">
      <dgm:prSet presAssocID="{56CEA78D-8969-4F95-A79C-9886085878BC}" presName="text" presStyleLbl="node1" presStyleIdx="1" presStyleCnt="3">
        <dgm:presLayoutVars>
          <dgm:bulletEnabled val="1"/>
        </dgm:presLayoutVars>
      </dgm:prSet>
      <dgm:spPr/>
      <dgm:t>
        <a:bodyPr/>
        <a:lstStyle/>
        <a:p>
          <a:endParaRPr lang="pt-BR"/>
        </a:p>
      </dgm:t>
    </dgm:pt>
    <dgm:pt modelId="{57FFCCBC-B728-4302-A8B2-40C6EC4A0B6F}" type="pres">
      <dgm:prSet presAssocID="{50E23BFA-9CFF-4E81-8526-891467266F44}" presName="spacer" presStyleCnt="0"/>
      <dgm:spPr/>
    </dgm:pt>
    <dgm:pt modelId="{C82D2649-D6A7-43EC-99AD-80305C1F053B}" type="pres">
      <dgm:prSet presAssocID="{6B7DEEEB-31F7-4F0F-BB02-C125A92168D8}" presName="comp" presStyleCnt="0"/>
      <dgm:spPr/>
    </dgm:pt>
    <dgm:pt modelId="{9417FFA1-EB53-4E23-824B-D7CCF08A6B0F}" type="pres">
      <dgm:prSet presAssocID="{6B7DEEEB-31F7-4F0F-BB02-C125A92168D8}" presName="box" presStyleLbl="node1" presStyleIdx="2" presStyleCnt="3"/>
      <dgm:spPr/>
      <dgm:t>
        <a:bodyPr/>
        <a:lstStyle/>
        <a:p>
          <a:endParaRPr lang="pt-BR"/>
        </a:p>
      </dgm:t>
    </dgm:pt>
    <dgm:pt modelId="{C7770158-1DDE-4FFD-999D-ADEEFC9A0EB1}" type="pres">
      <dgm:prSet presAssocID="{6B7DEEEB-31F7-4F0F-BB02-C125A92168D8}" presName="img" presStyleLbl="fgImgPlace1" presStyleIdx="2" presStyleCnt="3" custScaleX="89676" custScaleY="56315"/>
      <dgm:spPr>
        <a:blipFill rotWithShape="1">
          <a:blip xmlns:r="http://schemas.openxmlformats.org/officeDocument/2006/relationships" r:embed="rId3"/>
          <a:stretch>
            <a:fillRect/>
          </a:stretch>
        </a:blipFill>
      </dgm:spPr>
      <dgm:t>
        <a:bodyPr/>
        <a:lstStyle/>
        <a:p>
          <a:endParaRPr lang="pt-BR"/>
        </a:p>
      </dgm:t>
    </dgm:pt>
    <dgm:pt modelId="{2C19F115-4A8E-42A0-B75E-4E3CF948EED3}" type="pres">
      <dgm:prSet presAssocID="{6B7DEEEB-31F7-4F0F-BB02-C125A92168D8}" presName="text" presStyleLbl="node1" presStyleIdx="2" presStyleCnt="3">
        <dgm:presLayoutVars>
          <dgm:bulletEnabled val="1"/>
        </dgm:presLayoutVars>
      </dgm:prSet>
      <dgm:spPr/>
      <dgm:t>
        <a:bodyPr/>
        <a:lstStyle/>
        <a:p>
          <a:endParaRPr lang="pt-BR"/>
        </a:p>
      </dgm:t>
    </dgm:pt>
  </dgm:ptLst>
  <dgm:cxnLst>
    <dgm:cxn modelId="{76B8B206-95AB-41C5-AA9A-4C06D8051B5D}" srcId="{44DA0473-CA3C-4590-B2B1-A6D812367CC5}" destId="{56CEA78D-8969-4F95-A79C-9886085878BC}" srcOrd="1" destOrd="0" parTransId="{01AE91FC-0B70-42A1-82B2-2F265AAE8C0C}" sibTransId="{50E23BFA-9CFF-4E81-8526-891467266F44}"/>
    <dgm:cxn modelId="{E227A5E2-2517-4691-A875-FDE152DC1D7C}" type="presOf" srcId="{56CEA78D-8969-4F95-A79C-9886085878BC}" destId="{20938ACC-AD73-4B85-9242-7CBAE1E22214}" srcOrd="0" destOrd="0" presId="urn:microsoft.com/office/officeart/2005/8/layout/vList4#5"/>
    <dgm:cxn modelId="{62E61226-1706-4D22-8FDE-78F395819BA7}" type="presOf" srcId="{6B7DEEEB-31F7-4F0F-BB02-C125A92168D8}" destId="{9417FFA1-EB53-4E23-824B-D7CCF08A6B0F}" srcOrd="0" destOrd="0" presId="urn:microsoft.com/office/officeart/2005/8/layout/vList4#5"/>
    <dgm:cxn modelId="{C667F37A-1386-465D-8D40-54E483556D2A}" type="presOf" srcId="{AEE39644-95C6-43FE-97E6-191C7B7DCF91}" destId="{5196A74A-0290-4E91-AE4D-5CE0A989A9B5}" srcOrd="1" destOrd="1" presId="urn:microsoft.com/office/officeart/2005/8/layout/vList4#5"/>
    <dgm:cxn modelId="{F7C1D763-7F69-4730-B6F8-31F39D8CDA4B}" type="presOf" srcId="{44DA0473-CA3C-4590-B2B1-A6D812367CC5}" destId="{344E3158-A8E8-451E-A9A8-70659E137BA6}" srcOrd="0" destOrd="0" presId="urn:microsoft.com/office/officeart/2005/8/layout/vList4#5"/>
    <dgm:cxn modelId="{A5950694-9F29-4FB7-B679-5019497A9C85}" srcId="{44DA0473-CA3C-4590-B2B1-A6D812367CC5}" destId="{E4A9FFCE-B9C1-4C76-984D-3A304D5AAB87}" srcOrd="0" destOrd="0" parTransId="{AB0DC022-D728-46C5-857F-BD914B83C244}" sibTransId="{F87A668C-637B-434F-A389-9DA5560E2AAB}"/>
    <dgm:cxn modelId="{F0F63671-93A2-4FBE-893A-4841A65ECD94}" type="presOf" srcId="{AF884FB1-E675-41E7-B550-C18373644E58}" destId="{20938ACC-AD73-4B85-9242-7CBAE1E22214}" srcOrd="0" destOrd="1" presId="urn:microsoft.com/office/officeart/2005/8/layout/vList4#5"/>
    <dgm:cxn modelId="{0822A8C2-5F3E-468C-A0ED-1C1E0E6EC6F6}" type="presOf" srcId="{56CEA78D-8969-4F95-A79C-9886085878BC}" destId="{09A4B42B-167B-4193-8045-B4F081DD6401}" srcOrd="1" destOrd="0" presId="urn:microsoft.com/office/officeart/2005/8/layout/vList4#5"/>
    <dgm:cxn modelId="{0C08F0AE-DE33-4EDC-87FB-1E4AA9A5A498}" srcId="{6B7DEEEB-31F7-4F0F-BB02-C125A92168D8}" destId="{3C15E5C9-35D9-4425-915F-6D02DBB0347F}" srcOrd="0" destOrd="0" parTransId="{0A109F68-AAD1-4C12-8B58-F965AF6A6949}" sibTransId="{4FB279B8-C29E-4ACC-A130-C8C72BD59C84}"/>
    <dgm:cxn modelId="{79D6D42E-5973-4AA3-84E2-00015B904D21}" type="presOf" srcId="{AEE39644-95C6-43FE-97E6-191C7B7DCF91}" destId="{ECBF0540-5EAF-43C0-B316-29DC015CC96E}" srcOrd="0" destOrd="1" presId="urn:microsoft.com/office/officeart/2005/8/layout/vList4#5"/>
    <dgm:cxn modelId="{6EBD6BEC-38EC-4BA3-899A-1C494A9D2E83}" type="presOf" srcId="{E4A9FFCE-B9C1-4C76-984D-3A304D5AAB87}" destId="{5196A74A-0290-4E91-AE4D-5CE0A989A9B5}" srcOrd="1" destOrd="0" presId="urn:microsoft.com/office/officeart/2005/8/layout/vList4#5"/>
    <dgm:cxn modelId="{D06D3094-1DF1-443C-AA5C-4E4DAFD5B0C6}" type="presOf" srcId="{3C15E5C9-35D9-4425-915F-6D02DBB0347F}" destId="{9417FFA1-EB53-4E23-824B-D7CCF08A6B0F}" srcOrd="0" destOrd="1" presId="urn:microsoft.com/office/officeart/2005/8/layout/vList4#5"/>
    <dgm:cxn modelId="{77ED1827-9E8A-4F2A-9AC7-BE895E11B8B0}" srcId="{E4A9FFCE-B9C1-4C76-984D-3A304D5AAB87}" destId="{AEE39644-95C6-43FE-97E6-191C7B7DCF91}" srcOrd="0" destOrd="0" parTransId="{C30DC9EC-B4C1-4F13-B89F-43085A07C9E1}" sibTransId="{B30A398E-D622-45EA-9E67-325658022D50}"/>
    <dgm:cxn modelId="{F6CDD5BB-36C2-4D9E-A1B5-13DFD54C4BDC}" srcId="{56CEA78D-8969-4F95-A79C-9886085878BC}" destId="{AF884FB1-E675-41E7-B550-C18373644E58}" srcOrd="0" destOrd="0" parTransId="{3BD0D7BA-B5BC-47DC-9ABF-22A4106E8E96}" sibTransId="{06978D99-7D11-4588-9EC8-AEA69514CFFA}"/>
    <dgm:cxn modelId="{506D13BD-F6FC-4DBD-83F8-F24BBF58163A}" type="presOf" srcId="{AF884FB1-E675-41E7-B550-C18373644E58}" destId="{09A4B42B-167B-4193-8045-B4F081DD6401}" srcOrd="1" destOrd="1" presId="urn:microsoft.com/office/officeart/2005/8/layout/vList4#5"/>
    <dgm:cxn modelId="{E4ADF643-1D5B-430B-B3A9-E1E3C385C5F7}" srcId="{44DA0473-CA3C-4590-B2B1-A6D812367CC5}" destId="{6B7DEEEB-31F7-4F0F-BB02-C125A92168D8}" srcOrd="2" destOrd="0" parTransId="{259B0F45-A470-45B9-8334-F44675BE729A}" sibTransId="{802A0B4D-1977-4ABE-9B34-06A31FC4DB4F}"/>
    <dgm:cxn modelId="{832F33DE-F77E-4DB2-899B-8F1872969601}" type="presOf" srcId="{E4A9FFCE-B9C1-4C76-984D-3A304D5AAB87}" destId="{ECBF0540-5EAF-43C0-B316-29DC015CC96E}" srcOrd="0" destOrd="0" presId="urn:microsoft.com/office/officeart/2005/8/layout/vList4#5"/>
    <dgm:cxn modelId="{5444BCD0-8E80-4525-835F-9248E242A46B}" type="presOf" srcId="{6B7DEEEB-31F7-4F0F-BB02-C125A92168D8}" destId="{2C19F115-4A8E-42A0-B75E-4E3CF948EED3}" srcOrd="1" destOrd="0" presId="urn:microsoft.com/office/officeart/2005/8/layout/vList4#5"/>
    <dgm:cxn modelId="{4C5FE525-0BEC-439D-8DFF-CBF21D477AEE}" type="presOf" srcId="{3C15E5C9-35D9-4425-915F-6D02DBB0347F}" destId="{2C19F115-4A8E-42A0-B75E-4E3CF948EED3}" srcOrd="1" destOrd="1" presId="urn:microsoft.com/office/officeart/2005/8/layout/vList4#5"/>
    <dgm:cxn modelId="{B2137D8A-47FA-4479-B89E-D80E07B8F411}" type="presParOf" srcId="{344E3158-A8E8-451E-A9A8-70659E137BA6}" destId="{1F38F37F-0354-4A57-A732-306C031CE6D9}" srcOrd="0" destOrd="0" presId="urn:microsoft.com/office/officeart/2005/8/layout/vList4#5"/>
    <dgm:cxn modelId="{C075EAE0-0608-468A-BA56-370D45C42F5F}" type="presParOf" srcId="{1F38F37F-0354-4A57-A732-306C031CE6D9}" destId="{ECBF0540-5EAF-43C0-B316-29DC015CC96E}" srcOrd="0" destOrd="0" presId="urn:microsoft.com/office/officeart/2005/8/layout/vList4#5"/>
    <dgm:cxn modelId="{4246D9DB-A54F-47CF-8E67-8923AF1F955E}" type="presParOf" srcId="{1F38F37F-0354-4A57-A732-306C031CE6D9}" destId="{E5035DAE-7519-4511-84FC-55A100133F90}" srcOrd="1" destOrd="0" presId="urn:microsoft.com/office/officeart/2005/8/layout/vList4#5"/>
    <dgm:cxn modelId="{51E86C2E-0B6A-4BAB-9D6E-FED1E4AE1A02}" type="presParOf" srcId="{1F38F37F-0354-4A57-A732-306C031CE6D9}" destId="{5196A74A-0290-4E91-AE4D-5CE0A989A9B5}" srcOrd="2" destOrd="0" presId="urn:microsoft.com/office/officeart/2005/8/layout/vList4#5"/>
    <dgm:cxn modelId="{AC05F965-F03C-4911-AED3-E5B647F7016E}" type="presParOf" srcId="{344E3158-A8E8-451E-A9A8-70659E137BA6}" destId="{E1C26224-9C21-4F72-B1F1-5031A4D0D717}" srcOrd="1" destOrd="0" presId="urn:microsoft.com/office/officeart/2005/8/layout/vList4#5"/>
    <dgm:cxn modelId="{E4C4E2F5-C456-480F-9726-91538CC29829}" type="presParOf" srcId="{344E3158-A8E8-451E-A9A8-70659E137BA6}" destId="{7638D218-A9A9-4EDD-8CB7-88E8C12A6821}" srcOrd="2" destOrd="0" presId="urn:microsoft.com/office/officeart/2005/8/layout/vList4#5"/>
    <dgm:cxn modelId="{30546ABD-D688-4387-842C-2C745A85D747}" type="presParOf" srcId="{7638D218-A9A9-4EDD-8CB7-88E8C12A6821}" destId="{20938ACC-AD73-4B85-9242-7CBAE1E22214}" srcOrd="0" destOrd="0" presId="urn:microsoft.com/office/officeart/2005/8/layout/vList4#5"/>
    <dgm:cxn modelId="{3FCB3702-BD59-4FE0-A9B6-CFF0A70837D4}" type="presParOf" srcId="{7638D218-A9A9-4EDD-8CB7-88E8C12A6821}" destId="{7853D0E6-F8E0-428E-958E-2F513294DBE1}" srcOrd="1" destOrd="0" presId="urn:microsoft.com/office/officeart/2005/8/layout/vList4#5"/>
    <dgm:cxn modelId="{5AE39998-E2B7-4DD0-8304-6A3BD08FB5A8}" type="presParOf" srcId="{7638D218-A9A9-4EDD-8CB7-88E8C12A6821}" destId="{09A4B42B-167B-4193-8045-B4F081DD6401}" srcOrd="2" destOrd="0" presId="urn:microsoft.com/office/officeart/2005/8/layout/vList4#5"/>
    <dgm:cxn modelId="{1AF82A4F-2440-45AD-A120-ADB076DB6D27}" type="presParOf" srcId="{344E3158-A8E8-451E-A9A8-70659E137BA6}" destId="{57FFCCBC-B728-4302-A8B2-40C6EC4A0B6F}" srcOrd="3" destOrd="0" presId="urn:microsoft.com/office/officeart/2005/8/layout/vList4#5"/>
    <dgm:cxn modelId="{3DE70644-DD4E-4F8E-9979-6704D57A2994}" type="presParOf" srcId="{344E3158-A8E8-451E-A9A8-70659E137BA6}" destId="{C82D2649-D6A7-43EC-99AD-80305C1F053B}" srcOrd="4" destOrd="0" presId="urn:microsoft.com/office/officeart/2005/8/layout/vList4#5"/>
    <dgm:cxn modelId="{5EDB4D90-6C39-424E-A6F5-B6DE1B922092}" type="presParOf" srcId="{C82D2649-D6A7-43EC-99AD-80305C1F053B}" destId="{9417FFA1-EB53-4E23-824B-D7CCF08A6B0F}" srcOrd="0" destOrd="0" presId="urn:microsoft.com/office/officeart/2005/8/layout/vList4#5"/>
    <dgm:cxn modelId="{D22FFF0E-C217-4E0E-B214-19C9349840E8}" type="presParOf" srcId="{C82D2649-D6A7-43EC-99AD-80305C1F053B}" destId="{C7770158-1DDE-4FFD-999D-ADEEFC9A0EB1}" srcOrd="1" destOrd="0" presId="urn:microsoft.com/office/officeart/2005/8/layout/vList4#5"/>
    <dgm:cxn modelId="{6F8AD917-DE64-4EA9-8EF4-0E99FAC5092C}" type="presParOf" srcId="{C82D2649-D6A7-43EC-99AD-80305C1F053B}" destId="{2C19F115-4A8E-42A0-B75E-4E3CF948EED3}" srcOrd="2" destOrd="0" presId="urn:microsoft.com/office/officeart/2005/8/layout/vList4#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2C7843-EC53-44C4-BB1B-101E9D498E0A}">
      <dsp:nvSpPr>
        <dsp:cNvPr id="0" name=""/>
        <dsp:cNvSpPr/>
      </dsp:nvSpPr>
      <dsp:spPr>
        <a:xfrm>
          <a:off x="0" y="0"/>
          <a:ext cx="6583680" cy="995711"/>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lvl="0" algn="l" defTabSz="1289050">
            <a:lnSpc>
              <a:spcPct val="90000"/>
            </a:lnSpc>
            <a:spcBef>
              <a:spcPct val="0"/>
            </a:spcBef>
            <a:spcAft>
              <a:spcPct val="35000"/>
            </a:spcAft>
          </a:pPr>
          <a:r>
            <a:rPr lang="pt-BR" sz="2900" kern="1200" dirty="0" smtClean="0">
              <a:solidFill>
                <a:schemeClr val="tx1"/>
              </a:solidFill>
            </a:rPr>
            <a:t>4 princípios</a:t>
          </a:r>
          <a:endParaRPr lang="pt-BR" sz="2900" kern="1200" dirty="0">
            <a:solidFill>
              <a:schemeClr val="tx1"/>
            </a:solidFill>
          </a:endParaRPr>
        </a:p>
      </dsp:txBody>
      <dsp:txXfrm>
        <a:off x="29163" y="29163"/>
        <a:ext cx="5425092" cy="937385"/>
      </dsp:txXfrm>
    </dsp:sp>
    <dsp:sp modelId="{5B0609BA-F6A7-4707-8FD6-B3DEFC21FEDB}">
      <dsp:nvSpPr>
        <dsp:cNvPr id="0" name=""/>
        <dsp:cNvSpPr/>
      </dsp:nvSpPr>
      <dsp:spPr>
        <a:xfrm>
          <a:off x="551383" y="1176750"/>
          <a:ext cx="6583680" cy="995711"/>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lvl="0" algn="l" defTabSz="1289050">
            <a:lnSpc>
              <a:spcPct val="90000"/>
            </a:lnSpc>
            <a:spcBef>
              <a:spcPct val="0"/>
            </a:spcBef>
            <a:spcAft>
              <a:spcPct val="35000"/>
            </a:spcAft>
          </a:pPr>
          <a:r>
            <a:rPr lang="pt-BR" sz="2900" kern="1200" smtClean="0">
              <a:solidFill>
                <a:schemeClr val="tx1"/>
              </a:solidFill>
            </a:rPr>
            <a:t>12 diretrizes</a:t>
          </a:r>
          <a:endParaRPr lang="pt-BR" sz="2900" kern="1200" dirty="0" smtClean="0">
            <a:solidFill>
              <a:schemeClr val="tx1"/>
            </a:solidFill>
          </a:endParaRPr>
        </a:p>
      </dsp:txBody>
      <dsp:txXfrm>
        <a:off x="580546" y="1205913"/>
        <a:ext cx="5326758" cy="937385"/>
      </dsp:txXfrm>
    </dsp:sp>
    <dsp:sp modelId="{3DDBAE47-4E85-43E4-B95A-4830A1DCF73A}">
      <dsp:nvSpPr>
        <dsp:cNvPr id="0" name=""/>
        <dsp:cNvSpPr/>
      </dsp:nvSpPr>
      <dsp:spPr>
        <a:xfrm>
          <a:off x="1094536" y="2353500"/>
          <a:ext cx="6583680" cy="995711"/>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lvl="0" algn="l" defTabSz="1289050">
            <a:lnSpc>
              <a:spcPct val="90000"/>
            </a:lnSpc>
            <a:spcBef>
              <a:spcPct val="0"/>
            </a:spcBef>
            <a:spcAft>
              <a:spcPct val="35000"/>
            </a:spcAft>
          </a:pPr>
          <a:r>
            <a:rPr lang="pt-BR" sz="2900" kern="1200" dirty="0" smtClean="0">
              <a:solidFill>
                <a:schemeClr val="tx1"/>
              </a:solidFill>
            </a:rPr>
            <a:t>Critérios de sucesso</a:t>
          </a:r>
        </a:p>
      </dsp:txBody>
      <dsp:txXfrm>
        <a:off x="1123699" y="2382663"/>
        <a:ext cx="5334987" cy="937385"/>
      </dsp:txXfrm>
    </dsp:sp>
    <dsp:sp modelId="{35A0AEC1-6F78-4872-9ADC-279DFDE9BE16}">
      <dsp:nvSpPr>
        <dsp:cNvPr id="0" name=""/>
        <dsp:cNvSpPr/>
      </dsp:nvSpPr>
      <dsp:spPr>
        <a:xfrm>
          <a:off x="1645920" y="3530251"/>
          <a:ext cx="6583680" cy="995711"/>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lvl="0" algn="l" defTabSz="1289050">
            <a:lnSpc>
              <a:spcPct val="90000"/>
            </a:lnSpc>
            <a:spcBef>
              <a:spcPct val="0"/>
            </a:spcBef>
            <a:spcAft>
              <a:spcPct val="35000"/>
            </a:spcAft>
          </a:pPr>
          <a:r>
            <a:rPr lang="pt-BR" sz="2900" kern="1200" smtClean="0">
              <a:solidFill>
                <a:schemeClr val="tx1"/>
              </a:solidFill>
            </a:rPr>
            <a:t>Técnicas (necessárias e sugeridas)</a:t>
          </a:r>
          <a:endParaRPr lang="pt-BR" sz="2900" kern="1200" dirty="0">
            <a:solidFill>
              <a:schemeClr val="tx1"/>
            </a:solidFill>
          </a:endParaRPr>
        </a:p>
      </dsp:txBody>
      <dsp:txXfrm>
        <a:off x="1675083" y="3559414"/>
        <a:ext cx="5326758" cy="937385"/>
      </dsp:txXfrm>
    </dsp:sp>
    <dsp:sp modelId="{A9242B9D-348B-47F0-AEFC-2D4D18F08565}">
      <dsp:nvSpPr>
        <dsp:cNvPr id="0" name=""/>
        <dsp:cNvSpPr/>
      </dsp:nvSpPr>
      <dsp:spPr>
        <a:xfrm>
          <a:off x="5936467" y="762624"/>
          <a:ext cx="647212" cy="647212"/>
        </a:xfrm>
        <a:prstGeom prst="downArrow">
          <a:avLst>
            <a:gd name="adj1" fmla="val 55000"/>
            <a:gd name="adj2" fmla="val 45000"/>
          </a:avLst>
        </a:prstGeom>
        <a:solidFill>
          <a:schemeClr val="accent6">
            <a:alpha val="90000"/>
            <a:tint val="40000"/>
            <a:hueOff val="0"/>
            <a:satOff val="0"/>
            <a:lumOff val="0"/>
            <a:alphaOff val="0"/>
          </a:schemeClr>
        </a:solidFill>
        <a:ln w="25400" cap="flat" cmpd="sng" algn="ctr">
          <a:solidFill>
            <a:schemeClr val="accent6">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6830" tIns="36830" rIns="36830" bIns="36830" numCol="1" spcCol="1270" anchor="ctr" anchorCtr="0">
          <a:noAutofit/>
        </a:bodyPr>
        <a:lstStyle/>
        <a:p>
          <a:pPr lvl="0" algn="ctr" defTabSz="1289050">
            <a:lnSpc>
              <a:spcPct val="90000"/>
            </a:lnSpc>
            <a:spcBef>
              <a:spcPct val="0"/>
            </a:spcBef>
            <a:spcAft>
              <a:spcPct val="35000"/>
            </a:spcAft>
          </a:pPr>
          <a:endParaRPr lang="pt-BR" sz="2900" kern="1200">
            <a:solidFill>
              <a:schemeClr val="tx1"/>
            </a:solidFill>
          </a:endParaRPr>
        </a:p>
      </dsp:txBody>
      <dsp:txXfrm>
        <a:off x="6082090" y="762624"/>
        <a:ext cx="355966" cy="487027"/>
      </dsp:txXfrm>
    </dsp:sp>
    <dsp:sp modelId="{5E87054A-222C-4D42-8B7F-B535CF27537E}">
      <dsp:nvSpPr>
        <dsp:cNvPr id="0" name=""/>
        <dsp:cNvSpPr/>
      </dsp:nvSpPr>
      <dsp:spPr>
        <a:xfrm>
          <a:off x="6487850" y="1939375"/>
          <a:ext cx="647212" cy="647212"/>
        </a:xfrm>
        <a:prstGeom prst="downArrow">
          <a:avLst>
            <a:gd name="adj1" fmla="val 55000"/>
            <a:gd name="adj2" fmla="val 45000"/>
          </a:avLst>
        </a:prstGeom>
        <a:solidFill>
          <a:schemeClr val="accent6">
            <a:alpha val="90000"/>
            <a:tint val="40000"/>
            <a:hueOff val="0"/>
            <a:satOff val="0"/>
            <a:lumOff val="0"/>
            <a:alphaOff val="0"/>
          </a:schemeClr>
        </a:solidFill>
        <a:ln w="25400" cap="flat" cmpd="sng" algn="ctr">
          <a:solidFill>
            <a:schemeClr val="accent6">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6830" tIns="36830" rIns="36830" bIns="36830" numCol="1" spcCol="1270" anchor="ctr" anchorCtr="0">
          <a:noAutofit/>
        </a:bodyPr>
        <a:lstStyle/>
        <a:p>
          <a:pPr lvl="0" algn="ctr" defTabSz="1289050">
            <a:lnSpc>
              <a:spcPct val="90000"/>
            </a:lnSpc>
            <a:spcBef>
              <a:spcPct val="0"/>
            </a:spcBef>
            <a:spcAft>
              <a:spcPct val="35000"/>
            </a:spcAft>
          </a:pPr>
          <a:endParaRPr lang="pt-BR" sz="2900" kern="1200">
            <a:solidFill>
              <a:schemeClr val="tx1"/>
            </a:solidFill>
          </a:endParaRPr>
        </a:p>
      </dsp:txBody>
      <dsp:txXfrm>
        <a:off x="6633473" y="1939375"/>
        <a:ext cx="355966" cy="487027"/>
      </dsp:txXfrm>
    </dsp:sp>
    <dsp:sp modelId="{D54F69E3-B2A4-4F79-8FD4-037D73D58B5F}">
      <dsp:nvSpPr>
        <dsp:cNvPr id="0" name=""/>
        <dsp:cNvSpPr/>
      </dsp:nvSpPr>
      <dsp:spPr>
        <a:xfrm>
          <a:off x="7031004" y="3116125"/>
          <a:ext cx="647212" cy="647212"/>
        </a:xfrm>
        <a:prstGeom prst="downArrow">
          <a:avLst>
            <a:gd name="adj1" fmla="val 55000"/>
            <a:gd name="adj2" fmla="val 45000"/>
          </a:avLst>
        </a:prstGeom>
        <a:solidFill>
          <a:schemeClr val="accent6">
            <a:alpha val="90000"/>
            <a:tint val="40000"/>
            <a:hueOff val="0"/>
            <a:satOff val="0"/>
            <a:lumOff val="0"/>
            <a:alphaOff val="0"/>
          </a:schemeClr>
        </a:solidFill>
        <a:ln w="25400" cap="flat" cmpd="sng" algn="ctr">
          <a:solidFill>
            <a:schemeClr val="accent6">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6830" tIns="36830" rIns="36830" bIns="36830" numCol="1" spcCol="1270" anchor="ctr" anchorCtr="0">
          <a:noAutofit/>
        </a:bodyPr>
        <a:lstStyle/>
        <a:p>
          <a:pPr lvl="0" algn="ctr" defTabSz="1289050">
            <a:lnSpc>
              <a:spcPct val="90000"/>
            </a:lnSpc>
            <a:spcBef>
              <a:spcPct val="0"/>
            </a:spcBef>
            <a:spcAft>
              <a:spcPct val="35000"/>
            </a:spcAft>
          </a:pPr>
          <a:endParaRPr lang="pt-BR" sz="2900" kern="1200">
            <a:solidFill>
              <a:schemeClr val="tx1"/>
            </a:solidFill>
          </a:endParaRPr>
        </a:p>
      </dsp:txBody>
      <dsp:txXfrm>
        <a:off x="7176627" y="3116125"/>
        <a:ext cx="355966" cy="48702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82B248-DBEA-4C4B-9A38-8B3A0DD7F1B0}">
      <dsp:nvSpPr>
        <dsp:cNvPr id="0" name=""/>
        <dsp:cNvSpPr/>
      </dsp:nvSpPr>
      <dsp:spPr>
        <a:xfrm>
          <a:off x="460905" y="1047"/>
          <a:ext cx="3479899" cy="2087939"/>
        </a:xfrm>
        <a:prstGeom prst="rect">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56210" tIns="156210" rIns="156210" bIns="156210" numCol="1" spcCol="1270" anchor="ctr" anchorCtr="0">
          <a:noAutofit/>
        </a:bodyPr>
        <a:lstStyle/>
        <a:p>
          <a:pPr lvl="0" algn="ctr" defTabSz="1822450">
            <a:lnSpc>
              <a:spcPct val="90000"/>
            </a:lnSpc>
            <a:spcBef>
              <a:spcPct val="0"/>
            </a:spcBef>
            <a:spcAft>
              <a:spcPct val="35000"/>
            </a:spcAft>
          </a:pPr>
          <a:r>
            <a:rPr lang="pt-BR" sz="4100" kern="1200" dirty="0" smtClean="0"/>
            <a:t>Perceptível</a:t>
          </a:r>
          <a:endParaRPr lang="pt-BR" sz="4100" kern="1200" dirty="0"/>
        </a:p>
      </dsp:txBody>
      <dsp:txXfrm>
        <a:off x="460905" y="1047"/>
        <a:ext cx="3479899" cy="2087939"/>
      </dsp:txXfrm>
    </dsp:sp>
    <dsp:sp modelId="{172883BF-C95B-4425-BF58-A42375CA9D8D}">
      <dsp:nvSpPr>
        <dsp:cNvPr id="0" name=""/>
        <dsp:cNvSpPr/>
      </dsp:nvSpPr>
      <dsp:spPr>
        <a:xfrm>
          <a:off x="4288794" y="1047"/>
          <a:ext cx="3479899" cy="2087939"/>
        </a:xfrm>
        <a:prstGeom prst="rect">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56210" tIns="156210" rIns="156210" bIns="156210" numCol="1" spcCol="1270" anchor="ctr" anchorCtr="0">
          <a:noAutofit/>
        </a:bodyPr>
        <a:lstStyle/>
        <a:p>
          <a:pPr lvl="0" algn="ctr" defTabSz="1822450">
            <a:lnSpc>
              <a:spcPct val="90000"/>
            </a:lnSpc>
            <a:spcBef>
              <a:spcPct val="0"/>
            </a:spcBef>
            <a:spcAft>
              <a:spcPct val="35000"/>
            </a:spcAft>
          </a:pPr>
          <a:r>
            <a:rPr lang="pt-BR" sz="4100" kern="1200" dirty="0" smtClean="0"/>
            <a:t>Operável</a:t>
          </a:r>
          <a:endParaRPr lang="pt-BR" sz="4100" kern="1200" dirty="0"/>
        </a:p>
      </dsp:txBody>
      <dsp:txXfrm>
        <a:off x="4288794" y="1047"/>
        <a:ext cx="3479899" cy="2087939"/>
      </dsp:txXfrm>
    </dsp:sp>
    <dsp:sp modelId="{FD2E1D4B-EDB7-44B9-BC02-A714C6A36FD6}">
      <dsp:nvSpPr>
        <dsp:cNvPr id="0" name=""/>
        <dsp:cNvSpPr/>
      </dsp:nvSpPr>
      <dsp:spPr>
        <a:xfrm>
          <a:off x="460905" y="2436976"/>
          <a:ext cx="3479899" cy="2087939"/>
        </a:xfrm>
        <a:prstGeom prst="rect">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56210" tIns="156210" rIns="156210" bIns="156210" numCol="1" spcCol="1270" anchor="ctr" anchorCtr="0">
          <a:noAutofit/>
        </a:bodyPr>
        <a:lstStyle/>
        <a:p>
          <a:pPr lvl="0" algn="ctr" defTabSz="1822450">
            <a:lnSpc>
              <a:spcPct val="90000"/>
            </a:lnSpc>
            <a:spcBef>
              <a:spcPct val="0"/>
            </a:spcBef>
            <a:spcAft>
              <a:spcPct val="35000"/>
            </a:spcAft>
          </a:pPr>
          <a:r>
            <a:rPr lang="pt-BR" sz="4100" kern="1200" dirty="0" smtClean="0"/>
            <a:t>Compreensível</a:t>
          </a:r>
        </a:p>
      </dsp:txBody>
      <dsp:txXfrm>
        <a:off x="460905" y="2436976"/>
        <a:ext cx="3479899" cy="2087939"/>
      </dsp:txXfrm>
    </dsp:sp>
    <dsp:sp modelId="{C86B66BC-D9A7-438D-BCFF-1D7F078F8DB7}">
      <dsp:nvSpPr>
        <dsp:cNvPr id="0" name=""/>
        <dsp:cNvSpPr/>
      </dsp:nvSpPr>
      <dsp:spPr>
        <a:xfrm>
          <a:off x="4288794" y="2436976"/>
          <a:ext cx="3479899" cy="2087939"/>
        </a:xfrm>
        <a:prstGeom prst="rect">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56210" tIns="156210" rIns="156210" bIns="156210" numCol="1" spcCol="1270" anchor="ctr" anchorCtr="0">
          <a:noAutofit/>
        </a:bodyPr>
        <a:lstStyle/>
        <a:p>
          <a:pPr lvl="0" algn="ctr" defTabSz="1822450">
            <a:lnSpc>
              <a:spcPct val="90000"/>
            </a:lnSpc>
            <a:spcBef>
              <a:spcPct val="0"/>
            </a:spcBef>
            <a:spcAft>
              <a:spcPct val="35000"/>
            </a:spcAft>
          </a:pPr>
          <a:r>
            <a:rPr lang="pt-BR" sz="4100" kern="1200" dirty="0" smtClean="0"/>
            <a:t>Robusto</a:t>
          </a:r>
          <a:endParaRPr lang="pt-BR" sz="4100" kern="1200" dirty="0"/>
        </a:p>
      </dsp:txBody>
      <dsp:txXfrm>
        <a:off x="4288794" y="2436976"/>
        <a:ext cx="3479899" cy="208793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0B186EA-8743-4128-A526-5035955C68FD}">
      <dsp:nvSpPr>
        <dsp:cNvPr id="0" name=""/>
        <dsp:cNvSpPr/>
      </dsp:nvSpPr>
      <dsp:spPr>
        <a:xfrm>
          <a:off x="0" y="0"/>
          <a:ext cx="8229600" cy="1051932"/>
        </a:xfrm>
        <a:prstGeom prst="roundRect">
          <a:avLst>
            <a:gd name="adj" fmla="val 10000"/>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pt-BR" sz="1600" kern="1200" dirty="0" smtClean="0"/>
            <a:t>1.1  Fornecer alternativas textuais para qualquer conteúdo não textual, para que possa ser transformado em outras formas de acordo com as necessidades dos usuários, tais como impressão com tamanho de fontes maiores, </a:t>
          </a:r>
          <a:r>
            <a:rPr lang="pt-BR" sz="1600" kern="1200" dirty="0" err="1" smtClean="0"/>
            <a:t>braille</a:t>
          </a:r>
          <a:r>
            <a:rPr lang="pt-BR" sz="1600" kern="1200" dirty="0" smtClean="0"/>
            <a:t>, fala, símbolos ou linguagem mais simples.</a:t>
          </a:r>
          <a:endParaRPr lang="pt-BR" sz="1600" kern="1200" dirty="0"/>
        </a:p>
      </dsp:txBody>
      <dsp:txXfrm>
        <a:off x="1751113" y="0"/>
        <a:ext cx="6478486" cy="1051932"/>
      </dsp:txXfrm>
    </dsp:sp>
    <dsp:sp modelId="{40AAEB12-849A-4006-B5C1-B5C3739C307A}">
      <dsp:nvSpPr>
        <dsp:cNvPr id="0" name=""/>
        <dsp:cNvSpPr/>
      </dsp:nvSpPr>
      <dsp:spPr>
        <a:xfrm>
          <a:off x="105193" y="105193"/>
          <a:ext cx="1645920" cy="841546"/>
        </a:xfrm>
        <a:prstGeom prst="roundRect">
          <a:avLst>
            <a:gd name="adj" fmla="val 10000"/>
          </a:avLst>
        </a:prstGeom>
        <a:solidFill>
          <a:schemeClr val="accent2">
            <a:tint val="40000"/>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58E496C-28C3-492A-95DF-F7BCBB6CB04F}">
      <dsp:nvSpPr>
        <dsp:cNvPr id="0" name=""/>
        <dsp:cNvSpPr/>
      </dsp:nvSpPr>
      <dsp:spPr>
        <a:xfrm>
          <a:off x="0" y="1157126"/>
          <a:ext cx="8229600" cy="1051932"/>
        </a:xfrm>
        <a:prstGeom prst="roundRect">
          <a:avLst>
            <a:gd name="adj" fmla="val 10000"/>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pt-BR" sz="1600" kern="1200" smtClean="0"/>
            <a:t>1.2 Fornecer alternativas para mídias baseadas em tempo</a:t>
          </a:r>
          <a:endParaRPr lang="pt-BR" sz="1600" kern="1200" dirty="0"/>
        </a:p>
      </dsp:txBody>
      <dsp:txXfrm>
        <a:off x="1751113" y="1157126"/>
        <a:ext cx="6478486" cy="1051932"/>
      </dsp:txXfrm>
    </dsp:sp>
    <dsp:sp modelId="{FBBB1523-97C1-4C2B-830B-D6A1C767C3EB}">
      <dsp:nvSpPr>
        <dsp:cNvPr id="0" name=""/>
        <dsp:cNvSpPr/>
      </dsp:nvSpPr>
      <dsp:spPr>
        <a:xfrm>
          <a:off x="105193" y="1262319"/>
          <a:ext cx="1645920" cy="841546"/>
        </a:xfrm>
        <a:prstGeom prst="roundRect">
          <a:avLst>
            <a:gd name="adj" fmla="val 10000"/>
          </a:avLst>
        </a:prstGeom>
        <a:solidFill>
          <a:schemeClr val="accent2">
            <a:tint val="40000"/>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12F8337-7978-49C7-A019-AC09B5134EC5}">
      <dsp:nvSpPr>
        <dsp:cNvPr id="0" name=""/>
        <dsp:cNvSpPr/>
      </dsp:nvSpPr>
      <dsp:spPr>
        <a:xfrm>
          <a:off x="0" y="2314252"/>
          <a:ext cx="8229600" cy="1051932"/>
        </a:xfrm>
        <a:prstGeom prst="roundRect">
          <a:avLst>
            <a:gd name="adj" fmla="val 10000"/>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pt-BR" sz="1600" kern="1200" smtClean="0"/>
            <a:t>1.3 Criar conteúdo que pode ser apresentado de diferentes maneiras (por exemplo, um layout simplificado) sem perder informação ou estrutura</a:t>
          </a:r>
          <a:endParaRPr lang="pt-BR" sz="1600" kern="1200" dirty="0"/>
        </a:p>
      </dsp:txBody>
      <dsp:txXfrm>
        <a:off x="1751113" y="2314252"/>
        <a:ext cx="6478486" cy="1051932"/>
      </dsp:txXfrm>
    </dsp:sp>
    <dsp:sp modelId="{5415464F-D7CD-4D5A-8BD5-7BB435300229}">
      <dsp:nvSpPr>
        <dsp:cNvPr id="0" name=""/>
        <dsp:cNvSpPr/>
      </dsp:nvSpPr>
      <dsp:spPr>
        <a:xfrm>
          <a:off x="105193" y="2419445"/>
          <a:ext cx="1645920" cy="841546"/>
        </a:xfrm>
        <a:prstGeom prst="roundRect">
          <a:avLst>
            <a:gd name="adj" fmla="val 10000"/>
          </a:avLst>
        </a:prstGeom>
        <a:solidFill>
          <a:schemeClr val="accent2">
            <a:tint val="40000"/>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8D70F7F-984B-4CFF-9B99-B9844B00D0B4}">
      <dsp:nvSpPr>
        <dsp:cNvPr id="0" name=""/>
        <dsp:cNvSpPr/>
      </dsp:nvSpPr>
      <dsp:spPr>
        <a:xfrm>
          <a:off x="0" y="3471378"/>
          <a:ext cx="8229600" cy="1051932"/>
        </a:xfrm>
        <a:prstGeom prst="roundRect">
          <a:avLst>
            <a:gd name="adj" fmla="val 10000"/>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pt-BR" sz="1600" kern="1200" smtClean="0"/>
            <a:t>1.4 Facilitar a audição e a visualização de conteúdo aos usuários, incluindo a separação entre o primeiro plano e o plano de fundo</a:t>
          </a:r>
          <a:endParaRPr lang="pt-BR" sz="1600" kern="1200" dirty="0"/>
        </a:p>
      </dsp:txBody>
      <dsp:txXfrm>
        <a:off x="1751113" y="3471378"/>
        <a:ext cx="6478486" cy="1051932"/>
      </dsp:txXfrm>
    </dsp:sp>
    <dsp:sp modelId="{130D8448-E7D8-43E7-A40B-4F147CE56D5A}">
      <dsp:nvSpPr>
        <dsp:cNvPr id="0" name=""/>
        <dsp:cNvSpPr/>
      </dsp:nvSpPr>
      <dsp:spPr>
        <a:xfrm>
          <a:off x="105193" y="3576571"/>
          <a:ext cx="1645920" cy="841546"/>
        </a:xfrm>
        <a:prstGeom prst="roundRect">
          <a:avLst>
            <a:gd name="adj" fmla="val 10000"/>
          </a:avLst>
        </a:prstGeom>
        <a:solidFill>
          <a:schemeClr val="accent2">
            <a:tint val="40000"/>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0B186EA-8743-4128-A526-5035955C68FD}">
      <dsp:nvSpPr>
        <dsp:cNvPr id="0" name=""/>
        <dsp:cNvSpPr/>
      </dsp:nvSpPr>
      <dsp:spPr>
        <a:xfrm>
          <a:off x="0" y="0"/>
          <a:ext cx="8229600" cy="1051932"/>
        </a:xfrm>
        <a:prstGeom prst="roundRect">
          <a:avLst>
            <a:gd name="adj" fmla="val 10000"/>
          </a:avLst>
        </a:prstGeom>
        <a:solidFill>
          <a:schemeClr val="lt1">
            <a:hueOff val="0"/>
            <a:satOff val="0"/>
            <a:lumOff val="0"/>
            <a:alphaOff val="0"/>
          </a:schemeClr>
        </a:solidFill>
        <a:ln w="25400"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lvl="0" algn="l" defTabSz="977900">
            <a:lnSpc>
              <a:spcPct val="90000"/>
            </a:lnSpc>
            <a:spcBef>
              <a:spcPct val="0"/>
            </a:spcBef>
            <a:spcAft>
              <a:spcPct val="35000"/>
            </a:spcAft>
          </a:pPr>
          <a:r>
            <a:rPr lang="pt-BR" sz="2200" kern="1200" smtClean="0"/>
            <a:t>2.1 Fazer com que toda funcionalidade fique disponível a partir de um teclado</a:t>
          </a:r>
          <a:endParaRPr lang="pt-BR" sz="2200" kern="1200" dirty="0"/>
        </a:p>
      </dsp:txBody>
      <dsp:txXfrm>
        <a:off x="1751113" y="0"/>
        <a:ext cx="6478486" cy="1051932"/>
      </dsp:txXfrm>
    </dsp:sp>
    <dsp:sp modelId="{40AAEB12-849A-4006-B5C1-B5C3739C307A}">
      <dsp:nvSpPr>
        <dsp:cNvPr id="0" name=""/>
        <dsp:cNvSpPr/>
      </dsp:nvSpPr>
      <dsp:spPr>
        <a:xfrm>
          <a:off x="105193" y="105193"/>
          <a:ext cx="1645920" cy="841546"/>
        </a:xfrm>
        <a:prstGeom prst="roundRect">
          <a:avLst>
            <a:gd name="adj" fmla="val 10000"/>
          </a:avLst>
        </a:prstGeom>
        <a:solidFill>
          <a:schemeClr val="accent3">
            <a:tint val="40000"/>
            <a:hueOff val="0"/>
            <a:satOff val="0"/>
            <a:lumOff val="0"/>
            <a:alphaOff val="0"/>
          </a:schemeClr>
        </a:solidFill>
        <a:ln w="25400"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6924FC2-D911-48CD-8F45-CD88EFC94E5D}">
      <dsp:nvSpPr>
        <dsp:cNvPr id="0" name=""/>
        <dsp:cNvSpPr/>
      </dsp:nvSpPr>
      <dsp:spPr>
        <a:xfrm>
          <a:off x="0" y="1157126"/>
          <a:ext cx="8229600" cy="1051932"/>
        </a:xfrm>
        <a:prstGeom prst="roundRect">
          <a:avLst>
            <a:gd name="adj" fmla="val 10000"/>
          </a:avLst>
        </a:prstGeom>
        <a:solidFill>
          <a:schemeClr val="lt1">
            <a:hueOff val="0"/>
            <a:satOff val="0"/>
            <a:lumOff val="0"/>
            <a:alphaOff val="0"/>
          </a:schemeClr>
        </a:solidFill>
        <a:ln w="25400"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lvl="0" algn="l" defTabSz="977900">
            <a:lnSpc>
              <a:spcPct val="90000"/>
            </a:lnSpc>
            <a:spcBef>
              <a:spcPct val="0"/>
            </a:spcBef>
            <a:spcAft>
              <a:spcPct val="35000"/>
            </a:spcAft>
          </a:pPr>
          <a:r>
            <a:rPr lang="pt-BR" sz="2200" kern="1200" smtClean="0"/>
            <a:t>2.2 Fornecer aos usuários tempo suficiente para ler e utilizar o conteúdo</a:t>
          </a:r>
          <a:endParaRPr lang="pt-BR" sz="2200" kern="1200" dirty="0"/>
        </a:p>
      </dsp:txBody>
      <dsp:txXfrm>
        <a:off x="1751113" y="1157126"/>
        <a:ext cx="6478486" cy="1051932"/>
      </dsp:txXfrm>
    </dsp:sp>
    <dsp:sp modelId="{21800336-39AF-4339-8CF1-7380BE9524C0}">
      <dsp:nvSpPr>
        <dsp:cNvPr id="0" name=""/>
        <dsp:cNvSpPr/>
      </dsp:nvSpPr>
      <dsp:spPr>
        <a:xfrm>
          <a:off x="105193" y="1262319"/>
          <a:ext cx="1645920" cy="841546"/>
        </a:xfrm>
        <a:prstGeom prst="roundRect">
          <a:avLst>
            <a:gd name="adj" fmla="val 10000"/>
          </a:avLst>
        </a:prstGeom>
        <a:solidFill>
          <a:schemeClr val="accent3">
            <a:tint val="40000"/>
            <a:hueOff val="0"/>
            <a:satOff val="0"/>
            <a:lumOff val="0"/>
            <a:alphaOff val="0"/>
          </a:schemeClr>
        </a:solidFill>
        <a:ln w="25400"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7264A07-A6D2-450B-AA35-384F15B0E46B}">
      <dsp:nvSpPr>
        <dsp:cNvPr id="0" name=""/>
        <dsp:cNvSpPr/>
      </dsp:nvSpPr>
      <dsp:spPr>
        <a:xfrm>
          <a:off x="0" y="2314252"/>
          <a:ext cx="8229600" cy="1051932"/>
        </a:xfrm>
        <a:prstGeom prst="roundRect">
          <a:avLst>
            <a:gd name="adj" fmla="val 10000"/>
          </a:avLst>
        </a:prstGeom>
        <a:solidFill>
          <a:schemeClr val="lt1">
            <a:hueOff val="0"/>
            <a:satOff val="0"/>
            <a:lumOff val="0"/>
            <a:alphaOff val="0"/>
          </a:schemeClr>
        </a:solidFill>
        <a:ln w="25400"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lvl="0" algn="l" defTabSz="977900">
            <a:lnSpc>
              <a:spcPct val="90000"/>
            </a:lnSpc>
            <a:spcBef>
              <a:spcPct val="0"/>
            </a:spcBef>
            <a:spcAft>
              <a:spcPct val="35000"/>
            </a:spcAft>
          </a:pPr>
          <a:r>
            <a:rPr lang="pt-BR" sz="2200" kern="1200" smtClean="0"/>
            <a:t>2.3 Não criar conteúdo de uma forma conhecida por causar convulsões</a:t>
          </a:r>
          <a:endParaRPr lang="pt-BR" sz="2200" kern="1200" dirty="0"/>
        </a:p>
      </dsp:txBody>
      <dsp:txXfrm>
        <a:off x="1751113" y="2314252"/>
        <a:ext cx="6478486" cy="1051932"/>
      </dsp:txXfrm>
    </dsp:sp>
    <dsp:sp modelId="{36B5B925-4345-4B9D-BBD7-EEC3245EF2E1}">
      <dsp:nvSpPr>
        <dsp:cNvPr id="0" name=""/>
        <dsp:cNvSpPr/>
      </dsp:nvSpPr>
      <dsp:spPr>
        <a:xfrm>
          <a:off x="105193" y="2419445"/>
          <a:ext cx="1645920" cy="841546"/>
        </a:xfrm>
        <a:prstGeom prst="roundRect">
          <a:avLst>
            <a:gd name="adj" fmla="val 10000"/>
          </a:avLst>
        </a:prstGeom>
        <a:solidFill>
          <a:schemeClr val="accent3">
            <a:tint val="40000"/>
            <a:hueOff val="0"/>
            <a:satOff val="0"/>
            <a:lumOff val="0"/>
            <a:alphaOff val="0"/>
          </a:schemeClr>
        </a:solidFill>
        <a:ln w="25400"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22C10A3-29A4-4A3F-99ED-3AB74573A842}">
      <dsp:nvSpPr>
        <dsp:cNvPr id="0" name=""/>
        <dsp:cNvSpPr/>
      </dsp:nvSpPr>
      <dsp:spPr>
        <a:xfrm>
          <a:off x="0" y="3471378"/>
          <a:ext cx="8229600" cy="1051932"/>
        </a:xfrm>
        <a:prstGeom prst="roundRect">
          <a:avLst>
            <a:gd name="adj" fmla="val 10000"/>
          </a:avLst>
        </a:prstGeom>
        <a:solidFill>
          <a:schemeClr val="lt1">
            <a:hueOff val="0"/>
            <a:satOff val="0"/>
            <a:lumOff val="0"/>
            <a:alphaOff val="0"/>
          </a:schemeClr>
        </a:solidFill>
        <a:ln w="25400"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lvl="0" algn="l" defTabSz="977900">
            <a:lnSpc>
              <a:spcPct val="90000"/>
            </a:lnSpc>
            <a:spcBef>
              <a:spcPct val="0"/>
            </a:spcBef>
            <a:spcAft>
              <a:spcPct val="35000"/>
            </a:spcAft>
          </a:pPr>
          <a:r>
            <a:rPr lang="pt-BR" sz="2200" kern="1200" smtClean="0"/>
            <a:t>2.4 Fornecer maneiras de ajudar os usuários a navegar, localizar conteúdos e determinar onde se encontram</a:t>
          </a:r>
          <a:endParaRPr lang="pt-BR" sz="2200" kern="1200" dirty="0"/>
        </a:p>
      </dsp:txBody>
      <dsp:txXfrm>
        <a:off x="1751113" y="3471378"/>
        <a:ext cx="6478486" cy="1051932"/>
      </dsp:txXfrm>
    </dsp:sp>
    <dsp:sp modelId="{08579005-A5AE-4DBF-B1C8-3AEE64992989}">
      <dsp:nvSpPr>
        <dsp:cNvPr id="0" name=""/>
        <dsp:cNvSpPr/>
      </dsp:nvSpPr>
      <dsp:spPr>
        <a:xfrm>
          <a:off x="105193" y="3576571"/>
          <a:ext cx="1645920" cy="841546"/>
        </a:xfrm>
        <a:prstGeom prst="roundRect">
          <a:avLst>
            <a:gd name="adj" fmla="val 10000"/>
          </a:avLst>
        </a:prstGeom>
        <a:solidFill>
          <a:schemeClr val="accent3">
            <a:tint val="40000"/>
            <a:hueOff val="0"/>
            <a:satOff val="0"/>
            <a:lumOff val="0"/>
            <a:alphaOff val="0"/>
          </a:schemeClr>
        </a:solidFill>
        <a:ln w="25400"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846F100-7BE7-479D-AD9A-C0D4336D8010}">
      <dsp:nvSpPr>
        <dsp:cNvPr id="0" name=""/>
        <dsp:cNvSpPr/>
      </dsp:nvSpPr>
      <dsp:spPr>
        <a:xfrm>
          <a:off x="0" y="0"/>
          <a:ext cx="8229600" cy="1414363"/>
        </a:xfrm>
        <a:prstGeom prst="roundRect">
          <a:avLst>
            <a:gd name="adj" fmla="val 10000"/>
          </a:avLst>
        </a:prstGeom>
        <a:solidFill>
          <a:schemeClr val="lt1">
            <a:hueOff val="0"/>
            <a:satOff val="0"/>
            <a:lumOff val="0"/>
            <a:alphaOff val="0"/>
          </a:schemeClr>
        </a:solidFill>
        <a:ln w="25400" cap="flat" cmpd="sng" algn="ctr">
          <a:solidFill>
            <a:schemeClr val="accent4">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l" defTabSz="1244600">
            <a:lnSpc>
              <a:spcPct val="90000"/>
            </a:lnSpc>
            <a:spcBef>
              <a:spcPct val="0"/>
            </a:spcBef>
            <a:spcAft>
              <a:spcPct val="35000"/>
            </a:spcAft>
          </a:pPr>
          <a:r>
            <a:rPr lang="pt-BR" sz="2800" kern="1200" smtClean="0"/>
            <a:t>3.1 Tornar o conteúdo de texto legível e compreensível</a:t>
          </a:r>
          <a:endParaRPr lang="pt-BR" sz="2800" kern="1200" dirty="0"/>
        </a:p>
      </dsp:txBody>
      <dsp:txXfrm>
        <a:off x="1787356" y="0"/>
        <a:ext cx="6442243" cy="1414363"/>
      </dsp:txXfrm>
    </dsp:sp>
    <dsp:sp modelId="{7904BDA3-C157-4E4F-8940-E573AA464A11}">
      <dsp:nvSpPr>
        <dsp:cNvPr id="0" name=""/>
        <dsp:cNvSpPr/>
      </dsp:nvSpPr>
      <dsp:spPr>
        <a:xfrm>
          <a:off x="141436" y="141436"/>
          <a:ext cx="1645920" cy="1131490"/>
        </a:xfrm>
        <a:prstGeom prst="roundRect">
          <a:avLst>
            <a:gd name="adj" fmla="val 10000"/>
          </a:avLst>
        </a:prstGeom>
        <a:solidFill>
          <a:schemeClr val="accent4">
            <a:tint val="40000"/>
            <a:hueOff val="0"/>
            <a:satOff val="0"/>
            <a:lumOff val="0"/>
            <a:alphaOff val="0"/>
          </a:schemeClr>
        </a:solidFill>
        <a:ln w="25400" cap="flat" cmpd="sng" algn="ctr">
          <a:solidFill>
            <a:schemeClr val="accent4">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0A0135D-732B-4138-A5A5-A2AAF6167BC0}">
      <dsp:nvSpPr>
        <dsp:cNvPr id="0" name=""/>
        <dsp:cNvSpPr/>
      </dsp:nvSpPr>
      <dsp:spPr>
        <a:xfrm>
          <a:off x="0" y="1555799"/>
          <a:ext cx="8229600" cy="1414363"/>
        </a:xfrm>
        <a:prstGeom prst="roundRect">
          <a:avLst>
            <a:gd name="adj" fmla="val 10000"/>
          </a:avLst>
        </a:prstGeom>
        <a:solidFill>
          <a:schemeClr val="lt1">
            <a:hueOff val="0"/>
            <a:satOff val="0"/>
            <a:lumOff val="0"/>
            <a:alphaOff val="0"/>
          </a:schemeClr>
        </a:solidFill>
        <a:ln w="25400" cap="flat" cmpd="sng" algn="ctr">
          <a:solidFill>
            <a:schemeClr val="accent4">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l" defTabSz="1244600">
            <a:lnSpc>
              <a:spcPct val="90000"/>
            </a:lnSpc>
            <a:spcBef>
              <a:spcPct val="0"/>
            </a:spcBef>
            <a:spcAft>
              <a:spcPct val="35000"/>
            </a:spcAft>
          </a:pPr>
          <a:r>
            <a:rPr lang="pt-BR" sz="2800" kern="1200" smtClean="0"/>
            <a:t>3.2 Fazer com que as páginas web apareçam e funcionem de modo previsível</a:t>
          </a:r>
          <a:endParaRPr lang="pt-BR" sz="2800" kern="1200" dirty="0"/>
        </a:p>
      </dsp:txBody>
      <dsp:txXfrm>
        <a:off x="1787356" y="1555799"/>
        <a:ext cx="6442243" cy="1414363"/>
      </dsp:txXfrm>
    </dsp:sp>
    <dsp:sp modelId="{B781701F-81CF-46A0-BC67-673FF2C6CD79}">
      <dsp:nvSpPr>
        <dsp:cNvPr id="0" name=""/>
        <dsp:cNvSpPr/>
      </dsp:nvSpPr>
      <dsp:spPr>
        <a:xfrm>
          <a:off x="141436" y="1697236"/>
          <a:ext cx="1645920" cy="1131490"/>
        </a:xfrm>
        <a:prstGeom prst="roundRect">
          <a:avLst>
            <a:gd name="adj" fmla="val 10000"/>
          </a:avLst>
        </a:prstGeom>
        <a:solidFill>
          <a:schemeClr val="accent4">
            <a:tint val="40000"/>
            <a:hueOff val="0"/>
            <a:satOff val="0"/>
            <a:lumOff val="0"/>
            <a:alphaOff val="0"/>
          </a:schemeClr>
        </a:solidFill>
        <a:ln w="25400" cap="flat" cmpd="sng" algn="ctr">
          <a:solidFill>
            <a:schemeClr val="accent4">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8DA4277-CB8F-4A92-AF7D-CF7D9B0C38AB}">
      <dsp:nvSpPr>
        <dsp:cNvPr id="0" name=""/>
        <dsp:cNvSpPr/>
      </dsp:nvSpPr>
      <dsp:spPr>
        <a:xfrm>
          <a:off x="0" y="3111599"/>
          <a:ext cx="8229600" cy="1414363"/>
        </a:xfrm>
        <a:prstGeom prst="roundRect">
          <a:avLst>
            <a:gd name="adj" fmla="val 10000"/>
          </a:avLst>
        </a:prstGeom>
        <a:solidFill>
          <a:schemeClr val="lt1">
            <a:hueOff val="0"/>
            <a:satOff val="0"/>
            <a:lumOff val="0"/>
            <a:alphaOff val="0"/>
          </a:schemeClr>
        </a:solidFill>
        <a:ln w="25400" cap="flat" cmpd="sng" algn="ctr">
          <a:solidFill>
            <a:schemeClr val="accent4">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l" defTabSz="1244600">
            <a:lnSpc>
              <a:spcPct val="90000"/>
            </a:lnSpc>
            <a:spcBef>
              <a:spcPct val="0"/>
            </a:spcBef>
            <a:spcAft>
              <a:spcPct val="35000"/>
            </a:spcAft>
          </a:pPr>
          <a:r>
            <a:rPr lang="pt-BR" sz="2800" kern="1200" smtClean="0"/>
            <a:t>3.3 Ajudar os usuários a evitar e corrigir erros</a:t>
          </a:r>
          <a:endParaRPr lang="pt-BR" sz="2800" kern="1200" dirty="0"/>
        </a:p>
      </dsp:txBody>
      <dsp:txXfrm>
        <a:off x="1787356" y="3111599"/>
        <a:ext cx="6442243" cy="1414363"/>
      </dsp:txXfrm>
    </dsp:sp>
    <dsp:sp modelId="{02C4B118-9D2C-4AB0-8DA7-D73BFEB1433A}">
      <dsp:nvSpPr>
        <dsp:cNvPr id="0" name=""/>
        <dsp:cNvSpPr/>
      </dsp:nvSpPr>
      <dsp:spPr>
        <a:xfrm>
          <a:off x="141436" y="3253035"/>
          <a:ext cx="1645920" cy="1131490"/>
        </a:xfrm>
        <a:prstGeom prst="roundRect">
          <a:avLst>
            <a:gd name="adj" fmla="val 10000"/>
          </a:avLst>
        </a:prstGeom>
        <a:solidFill>
          <a:schemeClr val="accent4">
            <a:tint val="40000"/>
            <a:hueOff val="0"/>
            <a:satOff val="0"/>
            <a:lumOff val="0"/>
            <a:alphaOff val="0"/>
          </a:schemeClr>
        </a:solidFill>
        <a:ln w="25400" cap="flat" cmpd="sng" algn="ctr">
          <a:solidFill>
            <a:schemeClr val="accent4">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BBB5F0-A1FE-4536-B99D-FC007EF0CBF1}">
      <dsp:nvSpPr>
        <dsp:cNvPr id="0" name=""/>
        <dsp:cNvSpPr/>
      </dsp:nvSpPr>
      <dsp:spPr>
        <a:xfrm>
          <a:off x="0" y="0"/>
          <a:ext cx="8229600" cy="1684784"/>
        </a:xfrm>
        <a:prstGeom prst="roundRect">
          <a:avLst>
            <a:gd name="adj" fmla="val 10000"/>
          </a:avLst>
        </a:prstGeom>
        <a:solidFill>
          <a:schemeClr val="lt1"/>
        </a:solidFill>
        <a:ln w="25400" cap="flat" cmpd="sng" algn="ctr">
          <a:solidFill>
            <a:schemeClr val="accent5"/>
          </a:solidFill>
          <a:prstDash val="solid"/>
        </a:ln>
        <a:effectLst/>
      </dsp:spPr>
      <dsp:style>
        <a:lnRef idx="2">
          <a:schemeClr val="accent5"/>
        </a:lnRef>
        <a:fillRef idx="1">
          <a:schemeClr val="lt1"/>
        </a:fillRef>
        <a:effectRef idx="0">
          <a:schemeClr val="accent5"/>
        </a:effectRef>
        <a:fontRef idx="minor">
          <a:schemeClr val="dk1"/>
        </a:fontRef>
      </dsp:style>
      <dsp:txBody>
        <a:bodyPr spcFirstLastPara="0" vert="horz" wrap="square" lIns="118110" tIns="118110" rIns="118110" bIns="118110" numCol="1" spcCol="1270" anchor="ctr" anchorCtr="0">
          <a:noAutofit/>
        </a:bodyPr>
        <a:lstStyle/>
        <a:p>
          <a:pPr lvl="0" algn="l" defTabSz="1377950">
            <a:lnSpc>
              <a:spcPct val="90000"/>
            </a:lnSpc>
            <a:spcBef>
              <a:spcPct val="0"/>
            </a:spcBef>
            <a:spcAft>
              <a:spcPct val="35000"/>
            </a:spcAft>
          </a:pPr>
          <a:r>
            <a:rPr lang="pt-BR" sz="3100" kern="1200" smtClean="0"/>
            <a:t>4.1 Maximizar a compatibilidade entre os atuais e futuros agentes de usuário, incluindo tecnologias assistivas</a:t>
          </a:r>
          <a:endParaRPr lang="pt-BR" sz="3100" kern="1200" dirty="0"/>
        </a:p>
      </dsp:txBody>
      <dsp:txXfrm>
        <a:off x="1814398" y="0"/>
        <a:ext cx="6415201" cy="1684784"/>
      </dsp:txXfrm>
    </dsp:sp>
    <dsp:sp modelId="{FCD5A27C-876C-48C3-80A3-7E7EC30F4588}">
      <dsp:nvSpPr>
        <dsp:cNvPr id="0" name=""/>
        <dsp:cNvSpPr/>
      </dsp:nvSpPr>
      <dsp:spPr>
        <a:xfrm>
          <a:off x="168478" y="168478"/>
          <a:ext cx="1645920" cy="1347827"/>
        </a:xfrm>
        <a:prstGeom prst="roundRect">
          <a:avLst>
            <a:gd name="adj" fmla="val 10000"/>
          </a:avLst>
        </a:prstGeom>
        <a:solidFill>
          <a:schemeClr val="accent1">
            <a:tint val="40000"/>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BF0540-5EAF-43C0-B316-29DC015CC96E}">
      <dsp:nvSpPr>
        <dsp:cNvPr id="0" name=""/>
        <dsp:cNvSpPr/>
      </dsp:nvSpPr>
      <dsp:spPr>
        <a:xfrm>
          <a:off x="0" y="0"/>
          <a:ext cx="8229600" cy="1414363"/>
        </a:xfrm>
        <a:prstGeom prst="roundRect">
          <a:avLst>
            <a:gd name="adj" fmla="val 10000"/>
          </a:avLst>
        </a:prstGeom>
        <a:solidFill>
          <a:schemeClr val="accent6">
            <a:shade val="8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t" anchorCtr="0">
          <a:noAutofit/>
        </a:bodyPr>
        <a:lstStyle/>
        <a:p>
          <a:pPr lvl="0" algn="l" defTabSz="1022350">
            <a:lnSpc>
              <a:spcPct val="90000"/>
            </a:lnSpc>
            <a:spcBef>
              <a:spcPct val="0"/>
            </a:spcBef>
            <a:spcAft>
              <a:spcPct val="35000"/>
            </a:spcAft>
          </a:pPr>
          <a:r>
            <a:rPr lang="pt-BR" sz="2300" kern="1200" dirty="0" smtClean="0">
              <a:solidFill>
                <a:schemeClr val="tx1"/>
              </a:solidFill>
            </a:rPr>
            <a:t>A</a:t>
          </a:r>
          <a:endParaRPr lang="pt-BR" sz="2300" kern="1200" dirty="0">
            <a:solidFill>
              <a:schemeClr val="tx1"/>
            </a:solidFill>
          </a:endParaRPr>
        </a:p>
        <a:p>
          <a:pPr marL="171450" lvl="1" indent="-171450" algn="l" defTabSz="800100">
            <a:lnSpc>
              <a:spcPct val="90000"/>
            </a:lnSpc>
            <a:spcBef>
              <a:spcPct val="0"/>
            </a:spcBef>
            <a:spcAft>
              <a:spcPct val="15000"/>
            </a:spcAft>
            <a:buChar char="••"/>
          </a:pPr>
          <a:r>
            <a:rPr lang="pt-BR" sz="1800" kern="1200" dirty="0" smtClean="0">
              <a:solidFill>
                <a:schemeClr val="tx1"/>
              </a:solidFill>
            </a:rPr>
            <a:t>Para conformidade de Nível A (o nível mínimo de conformidade), a página web satisfaz todos os Critérios de Sucesso de Nível A, ou é fornecida uma versão alternativa em conformidade.</a:t>
          </a:r>
          <a:endParaRPr lang="pt-BR" sz="1800" kern="1200" dirty="0">
            <a:solidFill>
              <a:schemeClr val="tx1"/>
            </a:solidFill>
          </a:endParaRPr>
        </a:p>
      </dsp:txBody>
      <dsp:txXfrm>
        <a:off x="1787356" y="0"/>
        <a:ext cx="6442243" cy="1414363"/>
      </dsp:txXfrm>
    </dsp:sp>
    <dsp:sp modelId="{E5035DAE-7519-4511-84FC-55A100133F90}">
      <dsp:nvSpPr>
        <dsp:cNvPr id="0" name=""/>
        <dsp:cNvSpPr/>
      </dsp:nvSpPr>
      <dsp:spPr>
        <a:xfrm>
          <a:off x="226365" y="388638"/>
          <a:ext cx="1476061" cy="637085"/>
        </a:xfrm>
        <a:prstGeom prst="roundRect">
          <a:avLst>
            <a:gd name="adj" fmla="val 10000"/>
          </a:avLst>
        </a:prstGeom>
        <a:blipFill rotWithShape="1">
          <a:blip xmlns:r="http://schemas.openxmlformats.org/officeDocument/2006/relationships" r:embed="rId1"/>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0938ACC-AD73-4B85-9242-7CBAE1E22214}">
      <dsp:nvSpPr>
        <dsp:cNvPr id="0" name=""/>
        <dsp:cNvSpPr/>
      </dsp:nvSpPr>
      <dsp:spPr>
        <a:xfrm>
          <a:off x="0" y="1555799"/>
          <a:ext cx="8229600" cy="1414363"/>
        </a:xfrm>
        <a:prstGeom prst="roundRect">
          <a:avLst>
            <a:gd name="adj" fmla="val 10000"/>
          </a:avLst>
        </a:prstGeom>
        <a:solidFill>
          <a:schemeClr val="accent6">
            <a:shade val="80000"/>
            <a:hueOff val="-190846"/>
            <a:satOff val="8505"/>
            <a:lumOff val="1188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t" anchorCtr="0">
          <a:noAutofit/>
        </a:bodyPr>
        <a:lstStyle/>
        <a:p>
          <a:pPr lvl="0" algn="l" defTabSz="1022350">
            <a:lnSpc>
              <a:spcPct val="90000"/>
            </a:lnSpc>
            <a:spcBef>
              <a:spcPct val="0"/>
            </a:spcBef>
            <a:spcAft>
              <a:spcPct val="35000"/>
            </a:spcAft>
          </a:pPr>
          <a:r>
            <a:rPr lang="pt-BR" sz="2300" kern="1200" dirty="0" smtClean="0">
              <a:solidFill>
                <a:schemeClr val="tx1"/>
              </a:solidFill>
            </a:rPr>
            <a:t>AA</a:t>
          </a:r>
          <a:endParaRPr lang="pt-BR" sz="2300" kern="1200" dirty="0">
            <a:solidFill>
              <a:schemeClr val="tx1"/>
            </a:solidFill>
          </a:endParaRPr>
        </a:p>
        <a:p>
          <a:pPr marL="171450" lvl="1" indent="-171450" algn="l" defTabSz="800100">
            <a:lnSpc>
              <a:spcPct val="90000"/>
            </a:lnSpc>
            <a:spcBef>
              <a:spcPct val="0"/>
            </a:spcBef>
            <a:spcAft>
              <a:spcPct val="15000"/>
            </a:spcAft>
            <a:buChar char="••"/>
          </a:pPr>
          <a:r>
            <a:rPr lang="pt-BR" sz="1800" kern="1200" dirty="0" smtClean="0">
              <a:solidFill>
                <a:schemeClr val="tx1"/>
              </a:solidFill>
            </a:rPr>
            <a:t> Para conformidade de Nível AA, a página web satisfaz todos os Critérios de Sucesso de Nível A e Nível AA, ou é fornecida uma versão alternativa em conformidade de Nível AA.</a:t>
          </a:r>
          <a:endParaRPr lang="pt-BR" sz="1800" kern="1200" dirty="0">
            <a:solidFill>
              <a:schemeClr val="tx1"/>
            </a:solidFill>
          </a:endParaRPr>
        </a:p>
      </dsp:txBody>
      <dsp:txXfrm>
        <a:off x="1787356" y="1555799"/>
        <a:ext cx="6442243" cy="1414363"/>
      </dsp:txXfrm>
    </dsp:sp>
    <dsp:sp modelId="{7853D0E6-F8E0-428E-958E-2F513294DBE1}">
      <dsp:nvSpPr>
        <dsp:cNvPr id="0" name=""/>
        <dsp:cNvSpPr/>
      </dsp:nvSpPr>
      <dsp:spPr>
        <a:xfrm>
          <a:off x="226398" y="1944381"/>
          <a:ext cx="1475995" cy="637199"/>
        </a:xfrm>
        <a:prstGeom prst="roundRect">
          <a:avLst>
            <a:gd name="adj" fmla="val 10000"/>
          </a:avLst>
        </a:prstGeom>
        <a:blipFill rotWithShape="1">
          <a:blip xmlns:r="http://schemas.openxmlformats.org/officeDocument/2006/relationships" r:embed="rId2"/>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17FFA1-EB53-4E23-824B-D7CCF08A6B0F}">
      <dsp:nvSpPr>
        <dsp:cNvPr id="0" name=""/>
        <dsp:cNvSpPr/>
      </dsp:nvSpPr>
      <dsp:spPr>
        <a:xfrm>
          <a:off x="0" y="3111599"/>
          <a:ext cx="8229600" cy="1414363"/>
        </a:xfrm>
        <a:prstGeom prst="roundRect">
          <a:avLst>
            <a:gd name="adj" fmla="val 10000"/>
          </a:avLst>
        </a:prstGeom>
        <a:solidFill>
          <a:schemeClr val="accent6">
            <a:shade val="80000"/>
            <a:hueOff val="-381692"/>
            <a:satOff val="17009"/>
            <a:lumOff val="2377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t" anchorCtr="0">
          <a:noAutofit/>
        </a:bodyPr>
        <a:lstStyle/>
        <a:p>
          <a:pPr lvl="0" algn="l" defTabSz="1022350">
            <a:lnSpc>
              <a:spcPct val="90000"/>
            </a:lnSpc>
            <a:spcBef>
              <a:spcPct val="0"/>
            </a:spcBef>
            <a:spcAft>
              <a:spcPct val="35000"/>
            </a:spcAft>
          </a:pPr>
          <a:r>
            <a:rPr lang="pt-BR" sz="2300" kern="1200" dirty="0" smtClean="0">
              <a:solidFill>
                <a:schemeClr val="tx1"/>
              </a:solidFill>
            </a:rPr>
            <a:t>AAA</a:t>
          </a:r>
          <a:endParaRPr lang="pt-BR" sz="2300" kern="1200" dirty="0">
            <a:solidFill>
              <a:schemeClr val="tx1"/>
            </a:solidFill>
          </a:endParaRPr>
        </a:p>
        <a:p>
          <a:pPr marL="171450" lvl="1" indent="-171450" algn="l" defTabSz="800100">
            <a:lnSpc>
              <a:spcPct val="90000"/>
            </a:lnSpc>
            <a:spcBef>
              <a:spcPct val="0"/>
            </a:spcBef>
            <a:spcAft>
              <a:spcPct val="15000"/>
            </a:spcAft>
            <a:buChar char="••"/>
          </a:pPr>
          <a:r>
            <a:rPr lang="pt-BR" sz="1800" kern="1200" dirty="0" smtClean="0">
              <a:solidFill>
                <a:schemeClr val="tx1"/>
              </a:solidFill>
            </a:rPr>
            <a:t>Para conformidade de Nível AAA, a página web satisfaz todos os Critérios de Sucesso de Nível A, Nível AA e Nível AAA, ou é fornecida uma versão alternativa em conformidade de Nível AAA.</a:t>
          </a:r>
          <a:endParaRPr lang="pt-BR" sz="1800" kern="1200" dirty="0">
            <a:solidFill>
              <a:schemeClr val="tx1"/>
            </a:solidFill>
          </a:endParaRPr>
        </a:p>
      </dsp:txBody>
      <dsp:txXfrm>
        <a:off x="1787356" y="3111599"/>
        <a:ext cx="6442243" cy="1414363"/>
      </dsp:txXfrm>
    </dsp:sp>
    <dsp:sp modelId="{C7770158-1DDE-4FFD-999D-ADEEFC9A0EB1}">
      <dsp:nvSpPr>
        <dsp:cNvPr id="0" name=""/>
        <dsp:cNvSpPr/>
      </dsp:nvSpPr>
      <dsp:spPr>
        <a:xfrm>
          <a:off x="226398" y="3500181"/>
          <a:ext cx="1475995" cy="637199"/>
        </a:xfrm>
        <a:prstGeom prst="roundRect">
          <a:avLst>
            <a:gd name="adj" fmla="val 10000"/>
          </a:avLst>
        </a:prstGeom>
        <a:blipFill rotWithShape="1">
          <a:blip xmlns:r="http://schemas.openxmlformats.org/officeDocument/2006/relationships" r:embed="rId3"/>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2.xml><?xml version="1.0" encoding="utf-8"?>
<dgm:layoutDef xmlns:dgm="http://schemas.openxmlformats.org/drawingml/2006/diagram" xmlns:a="http://schemas.openxmlformats.org/drawingml/2006/main" uniqueId="urn:microsoft.com/office/officeart/2005/8/layout/default#1">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4#1">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4#2">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4#3">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vList4#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vList4#5">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C8CC5C2-3A45-41C7-8455-AC8C54C6DE09}" type="datetimeFigureOut">
              <a:rPr lang="pt-BR" smtClean="0"/>
              <a:pPr/>
              <a:t>23/04/2016</a:t>
            </a:fld>
            <a:endParaRPr lang="pt-BR"/>
          </a:p>
        </p:txBody>
      </p:sp>
      <p:sp>
        <p:nvSpPr>
          <p:cNvPr id="4" name="Espaço Reservado para Imagem de Slide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06B3FDF-7678-4497-A8CF-849A0574BBEF}" type="slidenum">
              <a:rPr lang="pt-BR" smtClean="0"/>
              <a:pPr/>
              <a:t>‹nº›</a:t>
            </a:fld>
            <a:endParaRPr lang="pt-BR"/>
          </a:p>
        </p:txBody>
      </p:sp>
    </p:spTree>
    <p:extLst>
      <p:ext uri="{BB962C8B-B14F-4D97-AF65-F5344CB8AC3E}">
        <p14:creationId xmlns:p14="http://schemas.microsoft.com/office/powerpoint/2010/main" val="18006049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err="1" smtClean="0"/>
              <a:t>TalkBack</a:t>
            </a:r>
            <a:endParaRPr lang="pt-BR" dirty="0"/>
          </a:p>
        </p:txBody>
      </p:sp>
      <p:sp>
        <p:nvSpPr>
          <p:cNvPr id="4" name="Espaço Reservado para Número de Slide 3"/>
          <p:cNvSpPr>
            <a:spLocks noGrp="1"/>
          </p:cNvSpPr>
          <p:nvPr>
            <p:ph type="sldNum" sz="quarter" idx="10"/>
          </p:nvPr>
        </p:nvSpPr>
        <p:spPr/>
        <p:txBody>
          <a:bodyPr/>
          <a:lstStyle/>
          <a:p>
            <a:fld id="{D06B3FDF-7678-4497-A8CF-849A0574BBEF}" type="slidenum">
              <a:rPr lang="pt-BR" smtClean="0"/>
              <a:pPr/>
              <a:t>7</a:t>
            </a:fld>
            <a:endParaRPr lang="pt-BR"/>
          </a:p>
        </p:txBody>
      </p:sp>
    </p:spTree>
    <p:extLst>
      <p:ext uri="{BB962C8B-B14F-4D97-AF65-F5344CB8AC3E}">
        <p14:creationId xmlns:p14="http://schemas.microsoft.com/office/powerpoint/2010/main" val="38624407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endParaRPr lang="pt-BR"/>
          </a:p>
        </p:txBody>
      </p:sp>
      <p:sp>
        <p:nvSpPr>
          <p:cNvPr id="4" name="Espaço Reservado para Número de Slide 3"/>
          <p:cNvSpPr>
            <a:spLocks noGrp="1"/>
          </p:cNvSpPr>
          <p:nvPr>
            <p:ph type="sldNum" sz="quarter" idx="10"/>
          </p:nvPr>
        </p:nvSpPr>
        <p:spPr/>
        <p:txBody>
          <a:bodyPr/>
          <a:lstStyle/>
          <a:p>
            <a:fld id="{D5A5F327-F310-4C81-AA82-168726FA96EB}" type="slidenum">
              <a:rPr lang="pt-BR" smtClean="0"/>
              <a:pPr/>
              <a:t>17</a:t>
            </a:fld>
            <a:endParaRPr lang="pt-BR"/>
          </a:p>
        </p:txBody>
      </p:sp>
    </p:spTree>
    <p:extLst>
      <p:ext uri="{BB962C8B-B14F-4D97-AF65-F5344CB8AC3E}">
        <p14:creationId xmlns:p14="http://schemas.microsoft.com/office/powerpoint/2010/main" val="24583309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endParaRPr lang="pt-BR"/>
          </a:p>
        </p:txBody>
      </p:sp>
      <p:sp>
        <p:nvSpPr>
          <p:cNvPr id="4" name="Espaço Reservado para Número de Slide 3"/>
          <p:cNvSpPr>
            <a:spLocks noGrp="1"/>
          </p:cNvSpPr>
          <p:nvPr>
            <p:ph type="sldNum" sz="quarter" idx="10"/>
          </p:nvPr>
        </p:nvSpPr>
        <p:spPr/>
        <p:txBody>
          <a:bodyPr/>
          <a:lstStyle/>
          <a:p>
            <a:fld id="{D5A5F327-F310-4C81-AA82-168726FA96EB}" type="slidenum">
              <a:rPr lang="pt-BR" smtClean="0"/>
              <a:pPr/>
              <a:t>18</a:t>
            </a:fld>
            <a:endParaRPr lang="pt-BR"/>
          </a:p>
        </p:txBody>
      </p:sp>
    </p:spTree>
    <p:extLst>
      <p:ext uri="{BB962C8B-B14F-4D97-AF65-F5344CB8AC3E}">
        <p14:creationId xmlns:p14="http://schemas.microsoft.com/office/powerpoint/2010/main" val="221140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endParaRPr lang="pt-BR"/>
          </a:p>
        </p:txBody>
      </p:sp>
      <p:sp>
        <p:nvSpPr>
          <p:cNvPr id="4" name="Espaço Reservado para Número de Slide 3"/>
          <p:cNvSpPr>
            <a:spLocks noGrp="1"/>
          </p:cNvSpPr>
          <p:nvPr>
            <p:ph type="sldNum" sz="quarter" idx="10"/>
          </p:nvPr>
        </p:nvSpPr>
        <p:spPr/>
        <p:txBody>
          <a:bodyPr/>
          <a:lstStyle/>
          <a:p>
            <a:fld id="{D5A5F327-F310-4C81-AA82-168726FA96EB}" type="slidenum">
              <a:rPr lang="pt-BR" smtClean="0"/>
              <a:pPr/>
              <a:t>19</a:t>
            </a:fld>
            <a:endParaRPr lang="pt-BR"/>
          </a:p>
        </p:txBody>
      </p:sp>
    </p:spTree>
    <p:extLst>
      <p:ext uri="{BB962C8B-B14F-4D97-AF65-F5344CB8AC3E}">
        <p14:creationId xmlns:p14="http://schemas.microsoft.com/office/powerpoint/2010/main" val="12524728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D06B3FDF-7678-4497-A8CF-849A0574BBEF}" type="slidenum">
              <a:rPr lang="pt-BR" smtClean="0"/>
              <a:pPr/>
              <a:t>25</a:t>
            </a:fld>
            <a:endParaRPr lang="pt-BR"/>
          </a:p>
        </p:txBody>
      </p:sp>
    </p:spTree>
    <p:extLst>
      <p:ext uri="{BB962C8B-B14F-4D97-AF65-F5344CB8AC3E}">
        <p14:creationId xmlns:p14="http://schemas.microsoft.com/office/powerpoint/2010/main" val="10928300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smtClean="0"/>
              <a:t>Consórcio chefiado pelo Tim Berners-Lee, o criador</a:t>
            </a:r>
            <a:r>
              <a:rPr lang="pt-BR" baseline="0" dirty="0" smtClean="0"/>
              <a:t> da Internet</a:t>
            </a:r>
          </a:p>
          <a:p>
            <a:r>
              <a:rPr lang="pt-BR" dirty="0" smtClean="0"/>
              <a:t>14/11/14</a:t>
            </a:r>
            <a:r>
              <a:rPr lang="pt-BR" baseline="0" dirty="0" smtClean="0"/>
              <a:t> – 401 membros</a:t>
            </a:r>
            <a:endParaRPr lang="pt-BR" dirty="0"/>
          </a:p>
        </p:txBody>
      </p:sp>
      <p:sp>
        <p:nvSpPr>
          <p:cNvPr id="4" name="Espaço Reservado para Número de Slide 3"/>
          <p:cNvSpPr>
            <a:spLocks noGrp="1"/>
          </p:cNvSpPr>
          <p:nvPr>
            <p:ph type="sldNum" sz="quarter" idx="10"/>
          </p:nvPr>
        </p:nvSpPr>
        <p:spPr/>
        <p:txBody>
          <a:bodyPr/>
          <a:lstStyle/>
          <a:p>
            <a:fld id="{D06B3FDF-7678-4497-A8CF-849A0574BBEF}" type="slidenum">
              <a:rPr lang="pt-BR" smtClean="0"/>
              <a:pPr/>
              <a:t>27</a:t>
            </a:fld>
            <a:endParaRPr lang="pt-BR"/>
          </a:p>
        </p:txBody>
      </p:sp>
    </p:spTree>
    <p:extLst>
      <p:ext uri="{BB962C8B-B14F-4D97-AF65-F5344CB8AC3E}">
        <p14:creationId xmlns:p14="http://schemas.microsoft.com/office/powerpoint/2010/main" val="22535880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D06B3FDF-7678-4497-A8CF-849A0574BBEF}" type="slidenum">
              <a:rPr lang="pt-BR" smtClean="0"/>
              <a:pPr/>
              <a:t>34</a:t>
            </a:fld>
            <a:endParaRPr lang="pt-BR"/>
          </a:p>
        </p:txBody>
      </p:sp>
    </p:spTree>
    <p:extLst>
      <p:ext uri="{BB962C8B-B14F-4D97-AF65-F5344CB8AC3E}">
        <p14:creationId xmlns:p14="http://schemas.microsoft.com/office/powerpoint/2010/main" val="13704713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D06B3FDF-7678-4497-A8CF-849A0574BBEF}" type="slidenum">
              <a:rPr lang="pt-BR" smtClean="0"/>
              <a:pPr/>
              <a:t>48</a:t>
            </a:fld>
            <a:endParaRPr lang="pt-BR"/>
          </a:p>
        </p:txBody>
      </p:sp>
    </p:spTree>
    <p:extLst>
      <p:ext uri="{BB962C8B-B14F-4D97-AF65-F5344CB8AC3E}">
        <p14:creationId xmlns:p14="http://schemas.microsoft.com/office/powerpoint/2010/main" val="9452004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dirty="0" smtClean="0"/>
              <a:t>This Success Criterion helps people who have difficulty perceiving visual content.</a:t>
            </a:r>
          </a:p>
          <a:p>
            <a:r>
              <a:rPr lang="en-US" dirty="0" smtClean="0"/>
              <a:t> Assistive technology can read text aloud, present it visually, or convert it to braille.</a:t>
            </a:r>
          </a:p>
          <a:p>
            <a:r>
              <a:rPr lang="en-US" dirty="0" smtClean="0"/>
              <a:t>Text alternatives may help some people who have difficulty understanding the meaning of photographs, drawings, and other images (e.g., line drawings, graphic designs, paintings, three-dimensional representations), graphs, charts, animations, etc. </a:t>
            </a:r>
          </a:p>
          <a:p>
            <a:r>
              <a:rPr lang="en-US" dirty="0" smtClean="0"/>
              <a:t>People who are deaf, are hard of hearing, or who are having trouble understanding audio information for any reason can read the text presentation. Research is ongoing regarding automatic translation of text into sign language. </a:t>
            </a:r>
          </a:p>
          <a:p>
            <a:r>
              <a:rPr lang="en-US" dirty="0" smtClean="0"/>
              <a:t>People who are deaf-blind can read the text in braille. </a:t>
            </a:r>
          </a:p>
          <a:p>
            <a:r>
              <a:rPr lang="en-US" dirty="0" smtClean="0"/>
              <a:t>Additionally, text alternatives support the ability to search for non-text content and to repurpose content in a variety of ways. </a:t>
            </a:r>
          </a:p>
          <a:p>
            <a:endParaRPr lang="pt-BR" dirty="0"/>
          </a:p>
        </p:txBody>
      </p:sp>
      <p:sp>
        <p:nvSpPr>
          <p:cNvPr id="4" name="Espaço Reservado para Número de Slide 3"/>
          <p:cNvSpPr>
            <a:spLocks noGrp="1"/>
          </p:cNvSpPr>
          <p:nvPr>
            <p:ph type="sldNum" sz="quarter" idx="10"/>
          </p:nvPr>
        </p:nvSpPr>
        <p:spPr/>
        <p:txBody>
          <a:bodyPr/>
          <a:lstStyle/>
          <a:p>
            <a:fld id="{D06B3FDF-7678-4497-A8CF-849A0574BBEF}" type="slidenum">
              <a:rPr lang="pt-BR" smtClean="0"/>
              <a:pPr/>
              <a:t>52</a:t>
            </a:fld>
            <a:endParaRPr lang="pt-BR"/>
          </a:p>
        </p:txBody>
      </p:sp>
    </p:spTree>
    <p:extLst>
      <p:ext uri="{BB962C8B-B14F-4D97-AF65-F5344CB8AC3E}">
        <p14:creationId xmlns:p14="http://schemas.microsoft.com/office/powerpoint/2010/main" val="26107648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D06B3FDF-7678-4497-A8CF-849A0574BBEF}" type="slidenum">
              <a:rPr lang="pt-BR" smtClean="0"/>
              <a:pPr/>
              <a:t>57</a:t>
            </a:fld>
            <a:endParaRPr lang="pt-BR"/>
          </a:p>
        </p:txBody>
      </p:sp>
    </p:spTree>
    <p:extLst>
      <p:ext uri="{BB962C8B-B14F-4D97-AF65-F5344CB8AC3E}">
        <p14:creationId xmlns:p14="http://schemas.microsoft.com/office/powerpoint/2010/main" val="13800187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D06B3FDF-7678-4497-A8CF-849A0574BBEF}" type="slidenum">
              <a:rPr lang="pt-BR" smtClean="0"/>
              <a:pPr/>
              <a:t>59</a:t>
            </a:fld>
            <a:endParaRPr lang="pt-BR"/>
          </a:p>
        </p:txBody>
      </p:sp>
    </p:spTree>
    <p:extLst>
      <p:ext uri="{BB962C8B-B14F-4D97-AF65-F5344CB8AC3E}">
        <p14:creationId xmlns:p14="http://schemas.microsoft.com/office/powerpoint/2010/main" val="19257506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err="1" smtClean="0"/>
              <a:t>VoiceOver</a:t>
            </a:r>
            <a:endParaRPr lang="pt-BR" dirty="0"/>
          </a:p>
        </p:txBody>
      </p:sp>
      <p:sp>
        <p:nvSpPr>
          <p:cNvPr id="4" name="Espaço Reservado para Número de Slide 3"/>
          <p:cNvSpPr>
            <a:spLocks noGrp="1"/>
          </p:cNvSpPr>
          <p:nvPr>
            <p:ph type="sldNum" sz="quarter" idx="10"/>
          </p:nvPr>
        </p:nvSpPr>
        <p:spPr/>
        <p:txBody>
          <a:bodyPr/>
          <a:lstStyle/>
          <a:p>
            <a:fld id="{D06B3FDF-7678-4497-A8CF-849A0574BBEF}" type="slidenum">
              <a:rPr lang="pt-BR" smtClean="0"/>
              <a:pPr/>
              <a:t>8</a:t>
            </a:fld>
            <a:endParaRPr lang="pt-BR"/>
          </a:p>
        </p:txBody>
      </p:sp>
    </p:spTree>
    <p:extLst>
      <p:ext uri="{BB962C8B-B14F-4D97-AF65-F5344CB8AC3E}">
        <p14:creationId xmlns:p14="http://schemas.microsoft.com/office/powerpoint/2010/main" val="152286722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dirty="0" smtClean="0"/>
              <a:t>The intent of this Success Criterion is to make information conveyed by prerecorded audio-only and prerecorded video-only content available to all users. Alternatives for time-based media that are text based make information accessible because text can be rendered through any sensory modality (for example, visual, auditory or tactile) to match the needs of the user. In the future, text could also be translated into symbols, sign language or simpler forms of the language (future).</a:t>
            </a:r>
            <a:endParaRPr lang="pt-BR" dirty="0"/>
          </a:p>
        </p:txBody>
      </p:sp>
      <p:sp>
        <p:nvSpPr>
          <p:cNvPr id="4" name="Espaço Reservado para Número de Slide 3"/>
          <p:cNvSpPr>
            <a:spLocks noGrp="1"/>
          </p:cNvSpPr>
          <p:nvPr>
            <p:ph type="sldNum" sz="quarter" idx="10"/>
          </p:nvPr>
        </p:nvSpPr>
        <p:spPr/>
        <p:txBody>
          <a:bodyPr/>
          <a:lstStyle/>
          <a:p>
            <a:fld id="{D06B3FDF-7678-4497-A8CF-849A0574BBEF}" type="slidenum">
              <a:rPr lang="pt-BR" smtClean="0"/>
              <a:pPr/>
              <a:t>60</a:t>
            </a:fld>
            <a:endParaRPr lang="pt-BR"/>
          </a:p>
        </p:txBody>
      </p:sp>
    </p:spTree>
    <p:extLst>
      <p:ext uri="{BB962C8B-B14F-4D97-AF65-F5344CB8AC3E}">
        <p14:creationId xmlns:p14="http://schemas.microsoft.com/office/powerpoint/2010/main" val="24555695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D06B3FDF-7678-4497-A8CF-849A0574BBEF}" type="slidenum">
              <a:rPr lang="pt-BR" smtClean="0"/>
              <a:pPr/>
              <a:t>62</a:t>
            </a:fld>
            <a:endParaRPr lang="pt-BR"/>
          </a:p>
        </p:txBody>
      </p:sp>
    </p:spTree>
    <p:extLst>
      <p:ext uri="{BB962C8B-B14F-4D97-AF65-F5344CB8AC3E}">
        <p14:creationId xmlns:p14="http://schemas.microsoft.com/office/powerpoint/2010/main" val="239361392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smtClean="0"/>
              <a:t>A intenção desta</a:t>
            </a:r>
            <a:r>
              <a:rPr lang="pt-BR" baseline="0" dirty="0" smtClean="0"/>
              <a:t> diretriz é garantir que a estrutura da informação e a sequencia necessária para a sua compreensão estejam embutidas no código da página.</a:t>
            </a:r>
            <a:endParaRPr lang="pt-BR" dirty="0"/>
          </a:p>
        </p:txBody>
      </p:sp>
      <p:sp>
        <p:nvSpPr>
          <p:cNvPr id="4" name="Espaço Reservado para Número de Slide 3"/>
          <p:cNvSpPr>
            <a:spLocks noGrp="1"/>
          </p:cNvSpPr>
          <p:nvPr>
            <p:ph type="sldNum" sz="quarter" idx="10"/>
          </p:nvPr>
        </p:nvSpPr>
        <p:spPr/>
        <p:txBody>
          <a:bodyPr/>
          <a:lstStyle/>
          <a:p>
            <a:fld id="{D06B3FDF-7678-4497-A8CF-849A0574BBEF}" type="slidenum">
              <a:rPr lang="pt-BR" smtClean="0"/>
              <a:pPr/>
              <a:t>63</a:t>
            </a:fld>
            <a:endParaRPr lang="pt-BR"/>
          </a:p>
        </p:txBody>
      </p:sp>
    </p:spTree>
    <p:extLst>
      <p:ext uri="{BB962C8B-B14F-4D97-AF65-F5344CB8AC3E}">
        <p14:creationId xmlns:p14="http://schemas.microsoft.com/office/powerpoint/2010/main" val="365787507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smtClean="0"/>
              <a:t>A</a:t>
            </a:r>
            <a:r>
              <a:rPr lang="pt-BR" baseline="0" dirty="0" smtClean="0"/>
              <a:t> estrutura deve se preservar quando se aplica CSS ou quando se lê a tela com leitor de tela.</a:t>
            </a:r>
            <a:endParaRPr lang="pt-BR" dirty="0"/>
          </a:p>
        </p:txBody>
      </p:sp>
      <p:sp>
        <p:nvSpPr>
          <p:cNvPr id="4" name="Espaço Reservado para Número de Slide 3"/>
          <p:cNvSpPr>
            <a:spLocks noGrp="1"/>
          </p:cNvSpPr>
          <p:nvPr>
            <p:ph type="sldNum" sz="quarter" idx="10"/>
          </p:nvPr>
        </p:nvSpPr>
        <p:spPr/>
        <p:txBody>
          <a:bodyPr/>
          <a:lstStyle/>
          <a:p>
            <a:fld id="{D06B3FDF-7678-4497-A8CF-849A0574BBEF}" type="slidenum">
              <a:rPr lang="pt-BR" smtClean="0"/>
              <a:pPr/>
              <a:t>64</a:t>
            </a:fld>
            <a:endParaRPr lang="pt-BR"/>
          </a:p>
        </p:txBody>
      </p:sp>
    </p:spTree>
    <p:extLst>
      <p:ext uri="{BB962C8B-B14F-4D97-AF65-F5344CB8AC3E}">
        <p14:creationId xmlns:p14="http://schemas.microsoft.com/office/powerpoint/2010/main" val="24110457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D06B3FDF-7678-4497-A8CF-849A0574BBEF}" type="slidenum">
              <a:rPr lang="pt-BR" smtClean="0"/>
              <a:pPr/>
              <a:t>66</a:t>
            </a:fld>
            <a:endParaRPr lang="pt-BR"/>
          </a:p>
        </p:txBody>
      </p:sp>
    </p:spTree>
    <p:extLst>
      <p:ext uri="{BB962C8B-B14F-4D97-AF65-F5344CB8AC3E}">
        <p14:creationId xmlns:p14="http://schemas.microsoft.com/office/powerpoint/2010/main" val="385926662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D06B3FDF-7678-4497-A8CF-849A0574BBEF}" type="slidenum">
              <a:rPr lang="pt-BR" smtClean="0"/>
              <a:pPr/>
              <a:t>68</a:t>
            </a:fld>
            <a:endParaRPr lang="pt-BR"/>
          </a:p>
        </p:txBody>
      </p:sp>
    </p:spTree>
    <p:extLst>
      <p:ext uri="{BB962C8B-B14F-4D97-AF65-F5344CB8AC3E}">
        <p14:creationId xmlns:p14="http://schemas.microsoft.com/office/powerpoint/2010/main" val="105297256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D06B3FDF-7678-4497-A8CF-849A0574BBEF}" type="slidenum">
              <a:rPr lang="pt-BR" smtClean="0"/>
              <a:pPr/>
              <a:t>70</a:t>
            </a:fld>
            <a:endParaRPr lang="pt-BR"/>
          </a:p>
        </p:txBody>
      </p:sp>
    </p:spTree>
    <p:extLst>
      <p:ext uri="{BB962C8B-B14F-4D97-AF65-F5344CB8AC3E}">
        <p14:creationId xmlns:p14="http://schemas.microsoft.com/office/powerpoint/2010/main" val="157484169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D06B3FDF-7678-4497-A8CF-849A0574BBEF}" type="slidenum">
              <a:rPr lang="pt-BR" smtClean="0"/>
              <a:pPr/>
              <a:t>73</a:t>
            </a:fld>
            <a:endParaRPr lang="pt-BR"/>
          </a:p>
        </p:txBody>
      </p:sp>
    </p:spTree>
    <p:extLst>
      <p:ext uri="{BB962C8B-B14F-4D97-AF65-F5344CB8AC3E}">
        <p14:creationId xmlns:p14="http://schemas.microsoft.com/office/powerpoint/2010/main" val="391064637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dirty="0" smtClean="0"/>
              <a:t>Individuals who use screen reading software can find it hard to hear the speech output if there is other audio playing at the same time. This difficulty is exacerbated when the screen reader's speech output is software based (as most are today) and is controlled via the same volume control as the sound. Therefore, it is important that the user be able to turn off the background sound. Note: Having control of the volume includes being able to reduce its volume to zero.</a:t>
            </a:r>
            <a:endParaRPr lang="pt-BR" dirty="0"/>
          </a:p>
        </p:txBody>
      </p:sp>
      <p:sp>
        <p:nvSpPr>
          <p:cNvPr id="4" name="Espaço Reservado para Número de Slide 3"/>
          <p:cNvSpPr>
            <a:spLocks noGrp="1"/>
          </p:cNvSpPr>
          <p:nvPr>
            <p:ph type="sldNum" sz="quarter" idx="10"/>
          </p:nvPr>
        </p:nvSpPr>
        <p:spPr/>
        <p:txBody>
          <a:bodyPr/>
          <a:lstStyle/>
          <a:p>
            <a:fld id="{D06B3FDF-7678-4497-A8CF-849A0574BBEF}" type="slidenum">
              <a:rPr lang="pt-BR" smtClean="0"/>
              <a:pPr/>
              <a:t>75</a:t>
            </a:fld>
            <a:endParaRPr lang="pt-BR"/>
          </a:p>
        </p:txBody>
      </p:sp>
    </p:spTree>
    <p:extLst>
      <p:ext uri="{BB962C8B-B14F-4D97-AF65-F5344CB8AC3E}">
        <p14:creationId xmlns:p14="http://schemas.microsoft.com/office/powerpoint/2010/main" val="114313005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smtClean="0"/>
              <a:t>Problemas com uso de mouse</a:t>
            </a:r>
            <a:r>
              <a:rPr lang="pt-BR" baseline="0" dirty="0" smtClean="0"/>
              <a:t>  ou de visualização de cursor</a:t>
            </a:r>
            <a:endParaRPr lang="pt-BR" dirty="0"/>
          </a:p>
        </p:txBody>
      </p:sp>
      <p:sp>
        <p:nvSpPr>
          <p:cNvPr id="4" name="Espaço Reservado para Número de Slide 3"/>
          <p:cNvSpPr>
            <a:spLocks noGrp="1"/>
          </p:cNvSpPr>
          <p:nvPr>
            <p:ph type="sldNum" sz="quarter" idx="10"/>
          </p:nvPr>
        </p:nvSpPr>
        <p:spPr/>
        <p:txBody>
          <a:bodyPr/>
          <a:lstStyle/>
          <a:p>
            <a:fld id="{D06B3FDF-7678-4497-A8CF-849A0574BBEF}" type="slidenum">
              <a:rPr lang="pt-BR" smtClean="0"/>
              <a:pPr/>
              <a:t>82</a:t>
            </a:fld>
            <a:endParaRPr lang="pt-BR"/>
          </a:p>
        </p:txBody>
      </p:sp>
    </p:spTree>
    <p:extLst>
      <p:ext uri="{BB962C8B-B14F-4D97-AF65-F5344CB8AC3E}">
        <p14:creationId xmlns:p14="http://schemas.microsoft.com/office/powerpoint/2010/main" val="38035218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endParaRPr lang="pt-BR" dirty="0"/>
          </a:p>
        </p:txBody>
      </p:sp>
      <p:sp>
        <p:nvSpPr>
          <p:cNvPr id="4" name="Espaço Reservado para Número de Slide 3"/>
          <p:cNvSpPr>
            <a:spLocks noGrp="1"/>
          </p:cNvSpPr>
          <p:nvPr>
            <p:ph type="sldNum" sz="quarter" idx="10"/>
          </p:nvPr>
        </p:nvSpPr>
        <p:spPr/>
        <p:txBody>
          <a:bodyPr/>
          <a:lstStyle/>
          <a:p>
            <a:fld id="{D5A5F327-F310-4C81-AA82-168726FA96EB}" type="slidenum">
              <a:rPr lang="pt-BR" smtClean="0"/>
              <a:pPr/>
              <a:t>10</a:t>
            </a:fld>
            <a:endParaRPr lang="pt-BR"/>
          </a:p>
        </p:txBody>
      </p:sp>
    </p:spTree>
    <p:extLst>
      <p:ext uri="{BB962C8B-B14F-4D97-AF65-F5344CB8AC3E}">
        <p14:creationId xmlns:p14="http://schemas.microsoft.com/office/powerpoint/2010/main" val="345162694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dirty="0" smtClean="0"/>
              <a:t>Individuals who use screen reading software can find it hard to hear the speech output if there is other audio playing at the same time. This difficulty is exacerbated when the screen reader's speech output is software based (as most are today) and is controlled via the same volume control as the sound. Therefore, it is important that the user be able to turn off the background sound. Note: Having control of the volume includes being able to reduce its volume to zero.</a:t>
            </a:r>
            <a:endParaRPr lang="pt-BR" dirty="0"/>
          </a:p>
        </p:txBody>
      </p:sp>
      <p:sp>
        <p:nvSpPr>
          <p:cNvPr id="4" name="Espaço Reservado para Número de Slide 3"/>
          <p:cNvSpPr>
            <a:spLocks noGrp="1"/>
          </p:cNvSpPr>
          <p:nvPr>
            <p:ph type="sldNum" sz="quarter" idx="10"/>
          </p:nvPr>
        </p:nvSpPr>
        <p:spPr/>
        <p:txBody>
          <a:bodyPr/>
          <a:lstStyle/>
          <a:p>
            <a:fld id="{D06B3FDF-7678-4497-A8CF-849A0574BBEF}" type="slidenum">
              <a:rPr lang="pt-BR" smtClean="0"/>
              <a:pPr/>
              <a:t>85</a:t>
            </a:fld>
            <a:endParaRPr lang="pt-BR"/>
          </a:p>
        </p:txBody>
      </p:sp>
    </p:spTree>
    <p:extLst>
      <p:ext uri="{BB962C8B-B14F-4D97-AF65-F5344CB8AC3E}">
        <p14:creationId xmlns:p14="http://schemas.microsoft.com/office/powerpoint/2010/main" val="313423304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D06B3FDF-7678-4497-A8CF-849A0574BBEF}" type="slidenum">
              <a:rPr lang="pt-BR" smtClean="0"/>
              <a:pPr/>
              <a:t>88</a:t>
            </a:fld>
            <a:endParaRPr lang="pt-BR"/>
          </a:p>
        </p:txBody>
      </p:sp>
    </p:spTree>
    <p:extLst>
      <p:ext uri="{BB962C8B-B14F-4D97-AF65-F5344CB8AC3E}">
        <p14:creationId xmlns:p14="http://schemas.microsoft.com/office/powerpoint/2010/main" val="234925394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sz="1200" b="0" kern="1200" dirty="0" smtClean="0">
                <a:solidFill>
                  <a:schemeClr val="tx1"/>
                </a:solidFill>
                <a:effectLst/>
                <a:latin typeface="+mn-lt"/>
                <a:ea typeface="+mn-ea"/>
                <a:cs typeface="+mn-cs"/>
              </a:rPr>
              <a:t>Nota: Este critério de sucesso ajuda a garantir que os usuários possam executar tarefas sem alterações inesperadas no conteúdo ou contexto, que são resultados de um limite de tempo. Este critério de sucesso deve ser considerado em conjunto com o Critério de Sucesso 3.2.1, que impõe limites nas alterações de conteúdo ou contexto como resultado da ação do usuário.</a:t>
            </a:r>
            <a:endParaRPr lang="pt-BR" sz="1200" kern="1200" dirty="0" smtClean="0">
              <a:solidFill>
                <a:schemeClr val="tx1"/>
              </a:solidFill>
              <a:effectLst/>
              <a:latin typeface="+mn-lt"/>
              <a:ea typeface="+mn-ea"/>
              <a:cs typeface="+mn-cs"/>
            </a:endParaRPr>
          </a:p>
          <a:p>
            <a:endParaRPr lang="pt-BR" dirty="0"/>
          </a:p>
        </p:txBody>
      </p:sp>
      <p:sp>
        <p:nvSpPr>
          <p:cNvPr id="4" name="Espaço Reservado para Número de Slide 3"/>
          <p:cNvSpPr>
            <a:spLocks noGrp="1"/>
          </p:cNvSpPr>
          <p:nvPr>
            <p:ph type="sldNum" sz="quarter" idx="10"/>
          </p:nvPr>
        </p:nvSpPr>
        <p:spPr/>
        <p:txBody>
          <a:bodyPr/>
          <a:lstStyle/>
          <a:p>
            <a:fld id="{D06B3FDF-7678-4497-A8CF-849A0574BBEF}" type="slidenum">
              <a:rPr lang="pt-BR" smtClean="0"/>
              <a:pPr/>
              <a:t>89</a:t>
            </a:fld>
            <a:endParaRPr lang="pt-BR"/>
          </a:p>
        </p:txBody>
      </p:sp>
    </p:spTree>
    <p:extLst>
      <p:ext uri="{BB962C8B-B14F-4D97-AF65-F5344CB8AC3E}">
        <p14:creationId xmlns:p14="http://schemas.microsoft.com/office/powerpoint/2010/main" val="178709558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sz="1200" b="0" kern="1200" dirty="0" smtClean="0">
                <a:solidFill>
                  <a:schemeClr val="tx1"/>
                </a:solidFill>
                <a:effectLst/>
                <a:latin typeface="+mn-lt"/>
                <a:ea typeface="+mn-ea"/>
                <a:cs typeface="+mn-cs"/>
              </a:rPr>
              <a:t>Nota: Este critério de sucesso ajuda a garantir que os usuários possam executar tarefas sem alterações inesperadas no conteúdo ou contexto, que são resultados de um limite de tempo. Este critério de sucesso deve ser considerado em conjunto com o Critério de Sucesso 3.2.1, que impõe limites nas alterações de conteúdo ou contexto como resultado da ação do usuário.</a:t>
            </a:r>
            <a:endParaRPr lang="pt-BR" sz="1200" kern="1200" dirty="0" smtClean="0">
              <a:solidFill>
                <a:schemeClr val="tx1"/>
              </a:solidFill>
              <a:effectLst/>
              <a:latin typeface="+mn-lt"/>
              <a:ea typeface="+mn-ea"/>
              <a:cs typeface="+mn-cs"/>
            </a:endParaRPr>
          </a:p>
          <a:p>
            <a:endParaRPr lang="pt-BR" dirty="0"/>
          </a:p>
        </p:txBody>
      </p:sp>
      <p:sp>
        <p:nvSpPr>
          <p:cNvPr id="4" name="Espaço Reservado para Número de Slide 3"/>
          <p:cNvSpPr>
            <a:spLocks noGrp="1"/>
          </p:cNvSpPr>
          <p:nvPr>
            <p:ph type="sldNum" sz="quarter" idx="10"/>
          </p:nvPr>
        </p:nvSpPr>
        <p:spPr/>
        <p:txBody>
          <a:bodyPr/>
          <a:lstStyle/>
          <a:p>
            <a:fld id="{D06B3FDF-7678-4497-A8CF-849A0574BBEF}" type="slidenum">
              <a:rPr lang="pt-BR" smtClean="0"/>
              <a:pPr/>
              <a:t>91</a:t>
            </a:fld>
            <a:endParaRPr lang="pt-BR"/>
          </a:p>
        </p:txBody>
      </p:sp>
    </p:spTree>
    <p:extLst>
      <p:ext uri="{BB962C8B-B14F-4D97-AF65-F5344CB8AC3E}">
        <p14:creationId xmlns:p14="http://schemas.microsoft.com/office/powerpoint/2010/main" val="202698863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dirty="0" smtClean="0"/>
              <a:t>Individuals who have photosensitive seizure disorders can have a seizure triggered by content that flashes at certain frequencies for more than a few flashes. People are even more sensitive to red flashing than to other colors, so a special test is provided for saturated red flashing. These guidelines are based on guidelines for the broadcasting industry as adapted for computer screens, where content is viewed from a closer distance (using a larger angle of vision).</a:t>
            </a:r>
            <a:endParaRPr lang="pt-BR" dirty="0"/>
          </a:p>
        </p:txBody>
      </p:sp>
      <p:sp>
        <p:nvSpPr>
          <p:cNvPr id="4" name="Espaço Reservado para Número de Slide 3"/>
          <p:cNvSpPr>
            <a:spLocks noGrp="1"/>
          </p:cNvSpPr>
          <p:nvPr>
            <p:ph type="sldNum" sz="quarter" idx="10"/>
          </p:nvPr>
        </p:nvSpPr>
        <p:spPr/>
        <p:txBody>
          <a:bodyPr/>
          <a:lstStyle/>
          <a:p>
            <a:fld id="{D06B3FDF-7678-4497-A8CF-849A0574BBEF}" type="slidenum">
              <a:rPr lang="pt-BR" smtClean="0"/>
              <a:pPr/>
              <a:t>93</a:t>
            </a:fld>
            <a:endParaRPr lang="pt-BR"/>
          </a:p>
        </p:txBody>
      </p:sp>
    </p:spTree>
    <p:extLst>
      <p:ext uri="{BB962C8B-B14F-4D97-AF65-F5344CB8AC3E}">
        <p14:creationId xmlns:p14="http://schemas.microsoft.com/office/powerpoint/2010/main" val="159077940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dirty="0" smtClean="0"/>
              <a:t>A news organization's home page contains a main story in the middle of the page, surrounded by many blocks and sidebars for advertising, searching, and other services. There is a link at the top of the page that jumps to the main story. Without using this link, a keyboard user needs to tab through approximately 40 links to reach the main story; the screen reader user has to listen to 200 words; and the screen magnifier user must search around for the location of the main body.</a:t>
            </a:r>
            <a:endParaRPr lang="pt-BR" dirty="0"/>
          </a:p>
        </p:txBody>
      </p:sp>
      <p:sp>
        <p:nvSpPr>
          <p:cNvPr id="4" name="Espaço Reservado para Número de Slide 3"/>
          <p:cNvSpPr>
            <a:spLocks noGrp="1"/>
          </p:cNvSpPr>
          <p:nvPr>
            <p:ph type="sldNum" sz="quarter" idx="10"/>
          </p:nvPr>
        </p:nvSpPr>
        <p:spPr/>
        <p:txBody>
          <a:bodyPr/>
          <a:lstStyle/>
          <a:p>
            <a:fld id="{D06B3FDF-7678-4497-A8CF-849A0574BBEF}" type="slidenum">
              <a:rPr lang="pt-BR" smtClean="0"/>
              <a:pPr/>
              <a:t>96</a:t>
            </a:fld>
            <a:endParaRPr lang="pt-BR"/>
          </a:p>
        </p:txBody>
      </p:sp>
    </p:spTree>
    <p:extLst>
      <p:ext uri="{BB962C8B-B14F-4D97-AF65-F5344CB8AC3E}">
        <p14:creationId xmlns:p14="http://schemas.microsoft.com/office/powerpoint/2010/main" val="155136372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D06B3FDF-7678-4497-A8CF-849A0574BBEF}" type="slidenum">
              <a:rPr lang="pt-BR" smtClean="0"/>
              <a:pPr/>
              <a:t>99</a:t>
            </a:fld>
            <a:endParaRPr lang="pt-BR"/>
          </a:p>
        </p:txBody>
      </p:sp>
    </p:spTree>
    <p:extLst>
      <p:ext uri="{BB962C8B-B14F-4D97-AF65-F5344CB8AC3E}">
        <p14:creationId xmlns:p14="http://schemas.microsoft.com/office/powerpoint/2010/main" val="201317556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D06B3FDF-7678-4497-A8CF-849A0574BBEF}" type="slidenum">
              <a:rPr lang="pt-BR" smtClean="0"/>
              <a:pPr/>
              <a:t>100</a:t>
            </a:fld>
            <a:endParaRPr lang="pt-BR"/>
          </a:p>
        </p:txBody>
      </p:sp>
    </p:spTree>
    <p:extLst>
      <p:ext uri="{BB962C8B-B14F-4D97-AF65-F5344CB8AC3E}">
        <p14:creationId xmlns:p14="http://schemas.microsoft.com/office/powerpoint/2010/main" val="379131216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D06B3FDF-7678-4497-A8CF-849A0574BBEF}" type="slidenum">
              <a:rPr lang="pt-BR" smtClean="0"/>
              <a:pPr/>
              <a:t>101</a:t>
            </a:fld>
            <a:endParaRPr lang="pt-BR"/>
          </a:p>
        </p:txBody>
      </p:sp>
    </p:spTree>
    <p:extLst>
      <p:ext uri="{BB962C8B-B14F-4D97-AF65-F5344CB8AC3E}">
        <p14:creationId xmlns:p14="http://schemas.microsoft.com/office/powerpoint/2010/main" val="191705363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D06B3FDF-7678-4497-A8CF-849A0574BBEF}" type="slidenum">
              <a:rPr lang="pt-BR" smtClean="0"/>
              <a:pPr/>
              <a:t>105</a:t>
            </a:fld>
            <a:endParaRPr lang="pt-BR"/>
          </a:p>
        </p:txBody>
      </p:sp>
    </p:spTree>
    <p:extLst>
      <p:ext uri="{BB962C8B-B14F-4D97-AF65-F5344CB8AC3E}">
        <p14:creationId xmlns:p14="http://schemas.microsoft.com/office/powerpoint/2010/main" val="40220652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endParaRPr lang="pt-BR"/>
          </a:p>
        </p:txBody>
      </p:sp>
      <p:sp>
        <p:nvSpPr>
          <p:cNvPr id="4" name="Espaço Reservado para Número de Slide 3"/>
          <p:cNvSpPr>
            <a:spLocks noGrp="1"/>
          </p:cNvSpPr>
          <p:nvPr>
            <p:ph type="sldNum" sz="quarter" idx="10"/>
          </p:nvPr>
        </p:nvSpPr>
        <p:spPr/>
        <p:txBody>
          <a:bodyPr/>
          <a:lstStyle/>
          <a:p>
            <a:fld id="{D5A5F327-F310-4C81-AA82-168726FA96EB}" type="slidenum">
              <a:rPr lang="pt-BR" smtClean="0"/>
              <a:pPr/>
              <a:t>11</a:t>
            </a:fld>
            <a:endParaRPr lang="pt-BR"/>
          </a:p>
        </p:txBody>
      </p:sp>
    </p:spTree>
    <p:extLst>
      <p:ext uri="{BB962C8B-B14F-4D97-AF65-F5344CB8AC3E}">
        <p14:creationId xmlns:p14="http://schemas.microsoft.com/office/powerpoint/2010/main" val="359316020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D06B3FDF-7678-4497-A8CF-849A0574BBEF}" type="slidenum">
              <a:rPr lang="pt-BR" smtClean="0"/>
              <a:pPr/>
              <a:t>107</a:t>
            </a:fld>
            <a:endParaRPr lang="pt-BR"/>
          </a:p>
        </p:txBody>
      </p:sp>
    </p:spTree>
    <p:extLst>
      <p:ext uri="{BB962C8B-B14F-4D97-AF65-F5344CB8AC3E}">
        <p14:creationId xmlns:p14="http://schemas.microsoft.com/office/powerpoint/2010/main" val="47322904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D06B3FDF-7678-4497-A8CF-849A0574BBEF}" type="slidenum">
              <a:rPr lang="pt-BR" smtClean="0"/>
              <a:pPr/>
              <a:t>109</a:t>
            </a:fld>
            <a:endParaRPr lang="pt-BR"/>
          </a:p>
        </p:txBody>
      </p:sp>
    </p:spTree>
    <p:extLst>
      <p:ext uri="{BB962C8B-B14F-4D97-AF65-F5344CB8AC3E}">
        <p14:creationId xmlns:p14="http://schemas.microsoft.com/office/powerpoint/2010/main" val="247845704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smtClean="0"/>
              <a:t>Há controles que quando acionados mudam o contexto da página – por exemplo, uma escolha</a:t>
            </a:r>
            <a:r>
              <a:rPr lang="pt-BR" baseline="0" dirty="0" smtClean="0"/>
              <a:t> de uma opção de matrícula faz surgir uma série de outros campos na tela automaticamente. Melhor deixar um botão de exibir opções de matrícula, para que a mudança de contexto seja direcionada pelo usuário.</a:t>
            </a:r>
            <a:endParaRPr lang="pt-BR" dirty="0"/>
          </a:p>
        </p:txBody>
      </p:sp>
      <p:sp>
        <p:nvSpPr>
          <p:cNvPr id="4" name="Espaço Reservado para Número de Slide 3"/>
          <p:cNvSpPr>
            <a:spLocks noGrp="1"/>
          </p:cNvSpPr>
          <p:nvPr>
            <p:ph type="sldNum" sz="quarter" idx="10"/>
          </p:nvPr>
        </p:nvSpPr>
        <p:spPr/>
        <p:txBody>
          <a:bodyPr/>
          <a:lstStyle/>
          <a:p>
            <a:fld id="{D06B3FDF-7678-4497-A8CF-849A0574BBEF}" type="slidenum">
              <a:rPr lang="pt-BR" smtClean="0"/>
              <a:pPr/>
              <a:t>110</a:t>
            </a:fld>
            <a:endParaRPr lang="pt-BR"/>
          </a:p>
        </p:txBody>
      </p:sp>
    </p:spTree>
    <p:extLst>
      <p:ext uri="{BB962C8B-B14F-4D97-AF65-F5344CB8AC3E}">
        <p14:creationId xmlns:p14="http://schemas.microsoft.com/office/powerpoint/2010/main" val="70249191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D06B3FDF-7678-4497-A8CF-849A0574BBEF}" type="slidenum">
              <a:rPr lang="pt-BR" smtClean="0"/>
              <a:pPr/>
              <a:t>112</a:t>
            </a:fld>
            <a:endParaRPr lang="pt-BR"/>
          </a:p>
        </p:txBody>
      </p:sp>
    </p:spTree>
    <p:extLst>
      <p:ext uri="{BB962C8B-B14F-4D97-AF65-F5344CB8AC3E}">
        <p14:creationId xmlns:p14="http://schemas.microsoft.com/office/powerpoint/2010/main" val="173147176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D06B3FDF-7678-4497-A8CF-849A0574BBEF}" type="slidenum">
              <a:rPr lang="pt-BR" smtClean="0"/>
              <a:pPr/>
              <a:t>113</a:t>
            </a:fld>
            <a:endParaRPr lang="pt-BR"/>
          </a:p>
        </p:txBody>
      </p:sp>
    </p:spTree>
    <p:extLst>
      <p:ext uri="{BB962C8B-B14F-4D97-AF65-F5344CB8AC3E}">
        <p14:creationId xmlns:p14="http://schemas.microsoft.com/office/powerpoint/2010/main" val="360142190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smtClean="0"/>
              <a:t>Em resumo, validar</a:t>
            </a:r>
            <a:r>
              <a:rPr lang="pt-BR" baseline="0" dirty="0" smtClean="0"/>
              <a:t> o HTML das páginas</a:t>
            </a:r>
            <a:endParaRPr lang="pt-BR" dirty="0"/>
          </a:p>
        </p:txBody>
      </p:sp>
      <p:sp>
        <p:nvSpPr>
          <p:cNvPr id="4" name="Espaço Reservado para Número de Slide 3"/>
          <p:cNvSpPr>
            <a:spLocks noGrp="1"/>
          </p:cNvSpPr>
          <p:nvPr>
            <p:ph type="sldNum" sz="quarter" idx="10"/>
          </p:nvPr>
        </p:nvSpPr>
        <p:spPr/>
        <p:txBody>
          <a:bodyPr/>
          <a:lstStyle/>
          <a:p>
            <a:fld id="{D06B3FDF-7678-4497-A8CF-849A0574BBEF}" type="slidenum">
              <a:rPr lang="pt-BR" smtClean="0"/>
              <a:pPr/>
              <a:t>116</a:t>
            </a:fld>
            <a:endParaRPr lang="pt-BR"/>
          </a:p>
        </p:txBody>
      </p:sp>
    </p:spTree>
    <p:extLst>
      <p:ext uri="{BB962C8B-B14F-4D97-AF65-F5344CB8AC3E}">
        <p14:creationId xmlns:p14="http://schemas.microsoft.com/office/powerpoint/2010/main" val="109175217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D06B3FDF-7678-4497-A8CF-849A0574BBEF}" type="slidenum">
              <a:rPr lang="pt-BR" smtClean="0"/>
              <a:pPr/>
              <a:t>117</a:t>
            </a:fld>
            <a:endParaRPr lang="pt-BR"/>
          </a:p>
        </p:txBody>
      </p:sp>
    </p:spTree>
    <p:extLst>
      <p:ext uri="{BB962C8B-B14F-4D97-AF65-F5344CB8AC3E}">
        <p14:creationId xmlns:p14="http://schemas.microsoft.com/office/powerpoint/2010/main" val="31234578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endParaRPr lang="pt-BR"/>
          </a:p>
        </p:txBody>
      </p:sp>
      <p:sp>
        <p:nvSpPr>
          <p:cNvPr id="4" name="Espaço Reservado para Número de Slide 3"/>
          <p:cNvSpPr>
            <a:spLocks noGrp="1"/>
          </p:cNvSpPr>
          <p:nvPr>
            <p:ph type="sldNum" sz="quarter" idx="10"/>
          </p:nvPr>
        </p:nvSpPr>
        <p:spPr/>
        <p:txBody>
          <a:bodyPr/>
          <a:lstStyle/>
          <a:p>
            <a:fld id="{D5A5F327-F310-4C81-AA82-168726FA96EB}" type="slidenum">
              <a:rPr lang="pt-BR" smtClean="0"/>
              <a:pPr/>
              <a:t>12</a:t>
            </a:fld>
            <a:endParaRPr lang="pt-BR"/>
          </a:p>
        </p:txBody>
      </p:sp>
    </p:spTree>
    <p:extLst>
      <p:ext uri="{BB962C8B-B14F-4D97-AF65-F5344CB8AC3E}">
        <p14:creationId xmlns:p14="http://schemas.microsoft.com/office/powerpoint/2010/main" val="6095760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endParaRPr lang="pt-BR"/>
          </a:p>
        </p:txBody>
      </p:sp>
      <p:sp>
        <p:nvSpPr>
          <p:cNvPr id="4" name="Espaço Reservado para Número de Slide 3"/>
          <p:cNvSpPr>
            <a:spLocks noGrp="1"/>
          </p:cNvSpPr>
          <p:nvPr>
            <p:ph type="sldNum" sz="quarter" idx="10"/>
          </p:nvPr>
        </p:nvSpPr>
        <p:spPr/>
        <p:txBody>
          <a:bodyPr/>
          <a:lstStyle/>
          <a:p>
            <a:fld id="{D5A5F327-F310-4C81-AA82-168726FA96EB}" type="slidenum">
              <a:rPr lang="pt-BR" smtClean="0"/>
              <a:pPr/>
              <a:t>13</a:t>
            </a:fld>
            <a:endParaRPr lang="pt-BR"/>
          </a:p>
        </p:txBody>
      </p:sp>
    </p:spTree>
    <p:extLst>
      <p:ext uri="{BB962C8B-B14F-4D97-AF65-F5344CB8AC3E}">
        <p14:creationId xmlns:p14="http://schemas.microsoft.com/office/powerpoint/2010/main" val="34691354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endParaRPr lang="pt-BR"/>
          </a:p>
        </p:txBody>
      </p:sp>
      <p:sp>
        <p:nvSpPr>
          <p:cNvPr id="4" name="Espaço Reservado para Número de Slide 3"/>
          <p:cNvSpPr>
            <a:spLocks noGrp="1"/>
          </p:cNvSpPr>
          <p:nvPr>
            <p:ph type="sldNum" sz="quarter" idx="10"/>
          </p:nvPr>
        </p:nvSpPr>
        <p:spPr/>
        <p:txBody>
          <a:bodyPr/>
          <a:lstStyle/>
          <a:p>
            <a:fld id="{D5A5F327-F310-4C81-AA82-168726FA96EB}" type="slidenum">
              <a:rPr lang="pt-BR" smtClean="0"/>
              <a:pPr/>
              <a:t>14</a:t>
            </a:fld>
            <a:endParaRPr lang="pt-BR"/>
          </a:p>
        </p:txBody>
      </p:sp>
    </p:spTree>
    <p:extLst>
      <p:ext uri="{BB962C8B-B14F-4D97-AF65-F5344CB8AC3E}">
        <p14:creationId xmlns:p14="http://schemas.microsoft.com/office/powerpoint/2010/main" val="42656921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endParaRPr lang="pt-BR"/>
          </a:p>
        </p:txBody>
      </p:sp>
      <p:sp>
        <p:nvSpPr>
          <p:cNvPr id="4" name="Espaço Reservado para Número de Slide 3"/>
          <p:cNvSpPr>
            <a:spLocks noGrp="1"/>
          </p:cNvSpPr>
          <p:nvPr>
            <p:ph type="sldNum" sz="quarter" idx="10"/>
          </p:nvPr>
        </p:nvSpPr>
        <p:spPr/>
        <p:txBody>
          <a:bodyPr/>
          <a:lstStyle/>
          <a:p>
            <a:fld id="{D5A5F327-F310-4C81-AA82-168726FA96EB}" type="slidenum">
              <a:rPr lang="pt-BR" smtClean="0"/>
              <a:pPr/>
              <a:t>15</a:t>
            </a:fld>
            <a:endParaRPr lang="pt-BR"/>
          </a:p>
        </p:txBody>
      </p:sp>
    </p:spTree>
    <p:extLst>
      <p:ext uri="{BB962C8B-B14F-4D97-AF65-F5344CB8AC3E}">
        <p14:creationId xmlns:p14="http://schemas.microsoft.com/office/powerpoint/2010/main" val="5430198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endParaRPr lang="pt-BR"/>
          </a:p>
        </p:txBody>
      </p:sp>
      <p:sp>
        <p:nvSpPr>
          <p:cNvPr id="4" name="Espaço Reservado para Número de Slide 3"/>
          <p:cNvSpPr>
            <a:spLocks noGrp="1"/>
          </p:cNvSpPr>
          <p:nvPr>
            <p:ph type="sldNum" sz="quarter" idx="10"/>
          </p:nvPr>
        </p:nvSpPr>
        <p:spPr/>
        <p:txBody>
          <a:bodyPr/>
          <a:lstStyle/>
          <a:p>
            <a:fld id="{D5A5F327-F310-4C81-AA82-168726FA96EB}" type="slidenum">
              <a:rPr lang="pt-BR" smtClean="0"/>
              <a:pPr/>
              <a:t>16</a:t>
            </a:fld>
            <a:endParaRPr lang="pt-BR"/>
          </a:p>
        </p:txBody>
      </p:sp>
    </p:spTree>
    <p:extLst>
      <p:ext uri="{BB962C8B-B14F-4D97-AF65-F5344CB8AC3E}">
        <p14:creationId xmlns:p14="http://schemas.microsoft.com/office/powerpoint/2010/main" val="35258063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5022968D-943E-47D9-82F8-C4AC872BF682}" type="datetimeFigureOut">
              <a:rPr lang="en-US" smtClean="0"/>
              <a:pPr/>
              <a:t>4/23/2016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016CA9-02AA-4CCF-86C5-01D439BDA24C}" type="slidenum">
              <a:rPr lang="en-US" smtClean="0"/>
              <a:pPr/>
              <a:t>‹nº›</a:t>
            </a:fld>
            <a:endParaRPr lang="en-US"/>
          </a:p>
        </p:txBody>
      </p:sp>
    </p:spTree>
    <p:extLst>
      <p:ext uri="{BB962C8B-B14F-4D97-AF65-F5344CB8AC3E}">
        <p14:creationId xmlns:p14="http://schemas.microsoft.com/office/powerpoint/2010/main" val="26199819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022968D-943E-47D9-82F8-C4AC872BF682}" type="datetimeFigureOut">
              <a:rPr lang="en-US" smtClean="0"/>
              <a:pPr/>
              <a:t>4/23/2016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016CA9-02AA-4CCF-86C5-01D439BDA24C}" type="slidenum">
              <a:rPr lang="en-US" smtClean="0"/>
              <a:pPr/>
              <a:t>‹nº›</a:t>
            </a:fld>
            <a:endParaRPr lang="en-US"/>
          </a:p>
        </p:txBody>
      </p:sp>
    </p:spTree>
    <p:extLst>
      <p:ext uri="{BB962C8B-B14F-4D97-AF65-F5344CB8AC3E}">
        <p14:creationId xmlns:p14="http://schemas.microsoft.com/office/powerpoint/2010/main" val="35496451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022968D-943E-47D9-82F8-C4AC872BF682}" type="datetimeFigureOut">
              <a:rPr lang="en-US" smtClean="0"/>
              <a:pPr/>
              <a:t>4/23/2016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016CA9-02AA-4CCF-86C5-01D439BDA24C}" type="slidenum">
              <a:rPr lang="en-US" smtClean="0"/>
              <a:pPr/>
              <a:t>‹nº›</a:t>
            </a:fld>
            <a:endParaRPr lang="en-US"/>
          </a:p>
        </p:txBody>
      </p:sp>
    </p:spTree>
    <p:extLst>
      <p:ext uri="{BB962C8B-B14F-4D97-AF65-F5344CB8AC3E}">
        <p14:creationId xmlns:p14="http://schemas.microsoft.com/office/powerpoint/2010/main" val="3219623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022968D-943E-47D9-82F8-C4AC872BF682}" type="datetimeFigureOut">
              <a:rPr lang="en-US" smtClean="0"/>
              <a:pPr/>
              <a:t>4/23/2016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016CA9-02AA-4CCF-86C5-01D439BDA24C}" type="slidenum">
              <a:rPr lang="en-US" smtClean="0"/>
              <a:pPr/>
              <a:t>‹nº›</a:t>
            </a:fld>
            <a:endParaRPr lang="en-US"/>
          </a:p>
        </p:txBody>
      </p:sp>
    </p:spTree>
    <p:extLst>
      <p:ext uri="{BB962C8B-B14F-4D97-AF65-F5344CB8AC3E}">
        <p14:creationId xmlns:p14="http://schemas.microsoft.com/office/powerpoint/2010/main" val="30799121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022968D-943E-47D9-82F8-C4AC872BF682}" type="datetimeFigureOut">
              <a:rPr lang="en-US" smtClean="0"/>
              <a:pPr/>
              <a:t>4/23/2016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016CA9-02AA-4CCF-86C5-01D439BDA24C}" type="slidenum">
              <a:rPr lang="en-US" smtClean="0"/>
              <a:pPr/>
              <a:t>‹nº›</a:t>
            </a:fld>
            <a:endParaRPr lang="en-US"/>
          </a:p>
        </p:txBody>
      </p:sp>
    </p:spTree>
    <p:extLst>
      <p:ext uri="{BB962C8B-B14F-4D97-AF65-F5344CB8AC3E}">
        <p14:creationId xmlns:p14="http://schemas.microsoft.com/office/powerpoint/2010/main" val="200770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022968D-943E-47D9-82F8-C4AC872BF682}" type="datetimeFigureOut">
              <a:rPr lang="en-US" smtClean="0"/>
              <a:pPr/>
              <a:t>4/23/2016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016CA9-02AA-4CCF-86C5-01D439BDA24C}" type="slidenum">
              <a:rPr lang="en-US" smtClean="0"/>
              <a:pPr/>
              <a:t>‹nº›</a:t>
            </a:fld>
            <a:endParaRPr lang="en-US"/>
          </a:p>
        </p:txBody>
      </p:sp>
    </p:spTree>
    <p:extLst>
      <p:ext uri="{BB962C8B-B14F-4D97-AF65-F5344CB8AC3E}">
        <p14:creationId xmlns:p14="http://schemas.microsoft.com/office/powerpoint/2010/main" val="30780465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5022968D-943E-47D9-82F8-C4AC872BF682}" type="datetimeFigureOut">
              <a:rPr lang="en-US" smtClean="0"/>
              <a:pPr/>
              <a:t>4/23/2016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D016CA9-02AA-4CCF-86C5-01D439BDA24C}" type="slidenum">
              <a:rPr lang="en-US" smtClean="0"/>
              <a:pPr/>
              <a:t>‹nº›</a:t>
            </a:fld>
            <a:endParaRPr lang="en-US"/>
          </a:p>
        </p:txBody>
      </p:sp>
    </p:spTree>
    <p:extLst>
      <p:ext uri="{BB962C8B-B14F-4D97-AF65-F5344CB8AC3E}">
        <p14:creationId xmlns:p14="http://schemas.microsoft.com/office/powerpoint/2010/main" val="37802112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022968D-943E-47D9-82F8-C4AC872BF682}" type="datetimeFigureOut">
              <a:rPr lang="en-US" smtClean="0"/>
              <a:pPr/>
              <a:t>4/23/2016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D016CA9-02AA-4CCF-86C5-01D439BDA24C}" type="slidenum">
              <a:rPr lang="en-US" smtClean="0"/>
              <a:pPr/>
              <a:t>‹nº›</a:t>
            </a:fld>
            <a:endParaRPr lang="en-US"/>
          </a:p>
        </p:txBody>
      </p:sp>
    </p:spTree>
    <p:extLst>
      <p:ext uri="{BB962C8B-B14F-4D97-AF65-F5344CB8AC3E}">
        <p14:creationId xmlns:p14="http://schemas.microsoft.com/office/powerpoint/2010/main" val="22621263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022968D-943E-47D9-82F8-C4AC872BF682}" type="datetimeFigureOut">
              <a:rPr lang="en-US" smtClean="0"/>
              <a:pPr/>
              <a:t>4/23/2016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D016CA9-02AA-4CCF-86C5-01D439BDA24C}" type="slidenum">
              <a:rPr lang="en-US" smtClean="0"/>
              <a:pPr/>
              <a:t>‹nº›</a:t>
            </a:fld>
            <a:endParaRPr lang="en-US"/>
          </a:p>
        </p:txBody>
      </p:sp>
    </p:spTree>
    <p:extLst>
      <p:ext uri="{BB962C8B-B14F-4D97-AF65-F5344CB8AC3E}">
        <p14:creationId xmlns:p14="http://schemas.microsoft.com/office/powerpoint/2010/main" val="32126762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022968D-943E-47D9-82F8-C4AC872BF682}" type="datetimeFigureOut">
              <a:rPr lang="en-US" smtClean="0"/>
              <a:pPr/>
              <a:t>4/23/2016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016CA9-02AA-4CCF-86C5-01D439BDA24C}" type="slidenum">
              <a:rPr lang="en-US" smtClean="0"/>
              <a:pPr/>
              <a:t>‹nº›</a:t>
            </a:fld>
            <a:endParaRPr lang="en-US"/>
          </a:p>
        </p:txBody>
      </p:sp>
    </p:spTree>
    <p:extLst>
      <p:ext uri="{BB962C8B-B14F-4D97-AF65-F5344CB8AC3E}">
        <p14:creationId xmlns:p14="http://schemas.microsoft.com/office/powerpoint/2010/main" val="18242731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022968D-943E-47D9-82F8-C4AC872BF682}" type="datetimeFigureOut">
              <a:rPr lang="en-US" smtClean="0"/>
              <a:pPr/>
              <a:t>4/23/2016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016CA9-02AA-4CCF-86C5-01D439BDA24C}" type="slidenum">
              <a:rPr lang="en-US" smtClean="0"/>
              <a:pPr/>
              <a:t>‹nº›</a:t>
            </a:fld>
            <a:endParaRPr lang="en-US"/>
          </a:p>
        </p:txBody>
      </p:sp>
    </p:spTree>
    <p:extLst>
      <p:ext uri="{BB962C8B-B14F-4D97-AF65-F5344CB8AC3E}">
        <p14:creationId xmlns:p14="http://schemas.microsoft.com/office/powerpoint/2010/main" val="35678394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022968D-943E-47D9-82F8-C4AC872BF682}" type="datetimeFigureOut">
              <a:rPr lang="en-US" smtClean="0"/>
              <a:pPr/>
              <a:t>4/23/2016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D016CA9-02AA-4CCF-86C5-01D439BDA24C}" type="slidenum">
              <a:rPr lang="en-US" smtClean="0"/>
              <a:pPr/>
              <a:t>‹nº›</a:t>
            </a:fld>
            <a:endParaRPr lang="en-US"/>
          </a:p>
        </p:txBody>
      </p:sp>
    </p:spTree>
    <p:extLst>
      <p:ext uri="{BB962C8B-B14F-4D97-AF65-F5344CB8AC3E}">
        <p14:creationId xmlns:p14="http://schemas.microsoft.com/office/powerpoint/2010/main" val="104110810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5.xml"/><Relationship Id="rId4" Type="http://schemas.openxmlformats.org/officeDocument/2006/relationships/image" Target="../media/image5.jpeg"/></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hyperlink" Target="http://www.usp.br/labimph/" TargetMode="External"/><Relationship Id="rId2" Type="http://schemas.openxmlformats.org/officeDocument/2006/relationships/image" Target="../media/image48.png"/><Relationship Id="rId1" Type="http://schemas.openxmlformats.org/officeDocument/2006/relationships/slideLayout" Target="../slideLayouts/slideLayout9.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7.gif"/></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hyperlink" Target="http://www.brainstorm9.com.br/52963/design/essa-otima-serie-de-gifs-explica-alguns-conceitos-design-responsivo/" TargetMode="Externa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9.jpe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hyperlink" Target="http://enem.inep.gov.br/" TargetMode="External"/><Relationship Id="rId2" Type="http://schemas.openxmlformats.org/officeDocument/2006/relationships/image" Target="../media/image51.png"/><Relationship Id="rId1" Type="http://schemas.openxmlformats.org/officeDocument/2006/relationships/slideLayout" Target="../slideLayouts/slideLayout9.xml"/></Relationships>
</file>

<file path=ppt/slides/_rels/slide122.xml.rels><?xml version="1.0" encoding="UTF-8" standalone="yes"?>
<Relationships xmlns="http://schemas.openxmlformats.org/package/2006/relationships"><Relationship Id="rId3" Type="http://schemas.openxmlformats.org/officeDocument/2006/relationships/hyperlink" Target="http://www.puspc.usp.br/" TargetMode="External"/><Relationship Id="rId2" Type="http://schemas.openxmlformats.org/officeDocument/2006/relationships/image" Target="../media/image52.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image" Target="../media/image13.jpeg"/></Relationships>
</file>

<file path=ppt/slides/_rels/slide1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openxmlformats.org/officeDocument/2006/relationships/image" Target="../media/image15.jpeg"/></Relationships>
</file>

<file path=ppt/slides/_rels/slide17.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openxmlformats.org/officeDocument/2006/relationships/image" Target="../media/image17.jpeg"/></Relationships>
</file>

<file path=ppt/slides/_rels/slide1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file:///C:\Users\Lucia\Documents\Cursos\Interfaces%20Homem-Computador\Material%20de%20aula%20IHC\IHC%20Aula%2009%20-%20acessibilidade\headmouse.exe" TargetMode="Externa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image" Target="../media/image28.jpeg"/><Relationship Id="rId3" Type="http://schemas.openxmlformats.org/officeDocument/2006/relationships/image" Target="../media/image23.jpeg"/><Relationship Id="rId7"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jpeg"/><Relationship Id="rId4" Type="http://schemas.openxmlformats.org/officeDocument/2006/relationships/image" Target="../media/image24.gi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hyperlink" Target="http://www.w3.org/TR/" TargetMode="External"/></Relationships>
</file>

<file path=ppt/slides/_rels/slide2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hyperlink" Target="http://acessibilidade.w3c.br/cartilha/"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hyperlink" Target="http://www.w3.org/WAI/intro/atag.php"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hyperlink" Target="http://www.w3.org/TR/wai-aria/" TargetMode="External"/><Relationship Id="rId5" Type="http://schemas.openxmlformats.org/officeDocument/2006/relationships/hyperlink" Target="http://www.w3.org/WAI/intro/uaag.php" TargetMode="External"/><Relationship Id="rId4" Type="http://schemas.openxmlformats.org/officeDocument/2006/relationships/hyperlink" Target="http://www.w3.org/WAI/intro/wcag.php"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hyperlink" Target="http://www.w3.org/Translations/WCAG20-pt-br/" TargetMode="External"/><Relationship Id="rId2" Type="http://schemas.openxmlformats.org/officeDocument/2006/relationships/hyperlink" Target="http://www.w3.org/TR/WCAG20/" TargetMode="Externa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hyperlink" Target="http://www.w3.org/Translations/WCAG20-pt-br/" TargetMode="External"/><Relationship Id="rId2" Type="http://schemas.openxmlformats.org/officeDocument/2006/relationships/hyperlink" Target="http://www.w3.org/TR/WCAG20/" TargetMode="Externa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2.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3.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44.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45.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46.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hyperlink" Target="http://www.w3.org/TR/turingtest/" TargetMode="External"/><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video" Target="https://www.youtube.com/embed/IhWMou12_Vk" TargetMode="External"/><Relationship Id="rId4" Type="http://schemas.openxmlformats.org/officeDocument/2006/relationships/image" Target="../media/image40.jpe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hyperlink" Target="https://developer.android.com/design/patterns/accessibility.html" TargetMode="External"/><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hyperlink" Target="http://colorfilter.wickline.org/" TargetMode="External"/><Relationship Id="rId2" Type="http://schemas.openxmlformats.org/officeDocument/2006/relationships/hyperlink" Target="http://www.webexhibits.org/causesofcolor/2.html" TargetMode="Externa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hyperlink" Target="http://www.reycastro.com.br/" TargetMode="External"/><Relationship Id="rId2" Type="http://schemas.openxmlformats.org/officeDocument/2006/relationships/image" Target="../media/image41.png"/><Relationship Id="rId1" Type="http://schemas.openxmlformats.org/officeDocument/2006/relationships/slideLayout" Target="../slideLayouts/slideLayout9.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9.xml"/></Relationships>
</file>

<file path=ppt/slides/_rels/slide79.xml.rels><?xml version="1.0" encoding="UTF-8" standalone="yes"?>
<Relationships xmlns="http://schemas.openxmlformats.org/package/2006/relationships"><Relationship Id="rId3" Type="http://schemas.openxmlformats.org/officeDocument/2006/relationships/hyperlink" Target="http://www.fau.usp.br/intermeios/" TargetMode="External"/><Relationship Id="rId2" Type="http://schemas.openxmlformats.org/officeDocument/2006/relationships/image" Target="../media/image43.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hyperlink" Target="http://www.letraeponto.com.br/#topo" TargetMode="External"/><Relationship Id="rId2" Type="http://schemas.openxmlformats.org/officeDocument/2006/relationships/image" Target="../media/image44.png"/><Relationship Id="rId1" Type="http://schemas.openxmlformats.org/officeDocument/2006/relationships/slideLayout" Target="../slideLayouts/slideLayout9.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hyperlink" Target="http://www.prceu.usp.br/" TargetMode="Externa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hyperlink" Target="http://webaim.org/articles/seizure/media/illusion.gif" TargetMode="External"/><Relationship Id="rId2" Type="http://schemas.openxmlformats.org/officeDocument/2006/relationships/hyperlink" Target="http://webaim.org/articles/seizure/media/flicker.gif" TargetMode="Externa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9.xml"/></Relationships>
</file>

<file path=ppt/slides/_rels/slide9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hyperlink" Target="http://test.cita.uiuc.edu/aria/nav/nav1.html" TargetMode="Externa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83568" y="2276872"/>
            <a:ext cx="7772400" cy="1362075"/>
          </a:xfrm>
        </p:spPr>
        <p:txBody>
          <a:bodyPr>
            <a:normAutofit/>
          </a:bodyPr>
          <a:lstStyle/>
          <a:p>
            <a:pPr algn="ctr"/>
            <a:r>
              <a:rPr lang="pt-BR" dirty="0"/>
              <a:t>Diretrizes de acessibilidade na </a:t>
            </a:r>
            <a:r>
              <a:rPr lang="pt-BR" dirty="0" smtClean="0"/>
              <a:t>web</a:t>
            </a:r>
            <a:endParaRPr lang="pt-BR" dirty="0"/>
          </a:p>
        </p:txBody>
      </p:sp>
    </p:spTree>
    <p:extLst>
      <p:ext uri="{BB962C8B-B14F-4D97-AF65-F5344CB8AC3E}">
        <p14:creationId xmlns:p14="http://schemas.microsoft.com/office/powerpoint/2010/main" val="374053533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tângulo 11"/>
          <p:cNvSpPr/>
          <p:nvPr/>
        </p:nvSpPr>
        <p:spPr>
          <a:xfrm>
            <a:off x="1500166" y="2143116"/>
            <a:ext cx="2353722" cy="461665"/>
          </a:xfrm>
          <a:prstGeom prst="rect">
            <a:avLst/>
          </a:prstGeom>
        </p:spPr>
        <p:txBody>
          <a:bodyPr wrap="none">
            <a:spAutoFit/>
          </a:bodyPr>
          <a:lstStyle/>
          <a:p>
            <a:pPr algn="ctr"/>
            <a:r>
              <a:rPr lang="pt-BR" sz="2400" dirty="0" smtClean="0"/>
              <a:t>Mouse por toque</a:t>
            </a:r>
            <a:endParaRPr lang="pt-BR" sz="2400" dirty="0">
              <a:solidFill>
                <a:srgbClr val="FFFF00"/>
              </a:solidFill>
            </a:endParaRPr>
          </a:p>
        </p:txBody>
      </p:sp>
      <p:pic>
        <p:nvPicPr>
          <p:cNvPr id="15" name="Imagem 14" descr="Cruise.jpg"/>
          <p:cNvPicPr>
            <a:picLocks noChangeAspect="1"/>
          </p:cNvPicPr>
          <p:nvPr/>
        </p:nvPicPr>
        <p:blipFill>
          <a:blip r:embed="rId3" cstate="print"/>
          <a:stretch>
            <a:fillRect/>
          </a:stretch>
        </p:blipFill>
        <p:spPr>
          <a:xfrm>
            <a:off x="1000100" y="2714620"/>
            <a:ext cx="3500462" cy="2377397"/>
          </a:xfrm>
          <a:prstGeom prst="rect">
            <a:avLst/>
          </a:prstGeom>
        </p:spPr>
      </p:pic>
      <p:pic>
        <p:nvPicPr>
          <p:cNvPr id="16" name="Imagem 15" descr="roller_mousea.jpg"/>
          <p:cNvPicPr>
            <a:picLocks noChangeAspect="1"/>
          </p:cNvPicPr>
          <p:nvPr/>
        </p:nvPicPr>
        <p:blipFill>
          <a:blip r:embed="rId4" cstate="print"/>
          <a:srcRect l="8621" t="5321" r="5172" b="6875"/>
          <a:stretch>
            <a:fillRect/>
          </a:stretch>
        </p:blipFill>
        <p:spPr>
          <a:xfrm>
            <a:off x="4857752" y="1857364"/>
            <a:ext cx="3571900" cy="2357454"/>
          </a:xfrm>
          <a:prstGeom prst="rect">
            <a:avLst/>
          </a:prstGeom>
        </p:spPr>
      </p:pic>
      <p:sp>
        <p:nvSpPr>
          <p:cNvPr id="17" name="Retângulo 16"/>
          <p:cNvSpPr/>
          <p:nvPr/>
        </p:nvSpPr>
        <p:spPr>
          <a:xfrm>
            <a:off x="5758006" y="4286256"/>
            <a:ext cx="1839093" cy="461665"/>
          </a:xfrm>
          <a:prstGeom prst="rect">
            <a:avLst/>
          </a:prstGeom>
        </p:spPr>
        <p:txBody>
          <a:bodyPr wrap="none">
            <a:spAutoFit/>
          </a:bodyPr>
          <a:lstStyle/>
          <a:p>
            <a:pPr algn="ctr"/>
            <a:r>
              <a:rPr lang="pt-BR" sz="2400" dirty="0" err="1" smtClean="0"/>
              <a:t>Roller</a:t>
            </a:r>
            <a:r>
              <a:rPr lang="pt-BR" sz="2400" dirty="0" smtClean="0"/>
              <a:t> Mouse</a:t>
            </a:r>
            <a:endParaRPr lang="pt-BR" sz="2400" dirty="0">
              <a:solidFill>
                <a:srgbClr val="FFFF00"/>
              </a:solidFill>
            </a:endParaRPr>
          </a:p>
        </p:txBody>
      </p:sp>
      <p:sp>
        <p:nvSpPr>
          <p:cNvPr id="3" name="Título 2"/>
          <p:cNvSpPr>
            <a:spLocks noGrp="1"/>
          </p:cNvSpPr>
          <p:nvPr>
            <p:ph type="title"/>
          </p:nvPr>
        </p:nvSpPr>
        <p:spPr/>
        <p:txBody>
          <a:bodyPr/>
          <a:lstStyle/>
          <a:p>
            <a:endParaRPr lang="pt-BR"/>
          </a:p>
        </p:txBody>
      </p:sp>
    </p:spTree>
    <p:extLst>
      <p:ext uri="{BB962C8B-B14F-4D97-AF65-F5344CB8AC3E}">
        <p14:creationId xmlns:p14="http://schemas.microsoft.com/office/powerpoint/2010/main" val="2128814195"/>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395536" y="1196752"/>
            <a:ext cx="8229600" cy="5328592"/>
          </a:xfrm>
        </p:spPr>
        <p:txBody>
          <a:bodyPr>
            <a:noAutofit/>
          </a:bodyPr>
          <a:lstStyle/>
          <a:p>
            <a:pPr algn="l"/>
            <a:r>
              <a:rPr lang="pt-BR" sz="3200" dirty="0" smtClean="0"/>
              <a:t>CS 2.4.3 (Nível A)</a:t>
            </a:r>
            <a:r>
              <a:rPr lang="pt-BR" sz="3200" dirty="0"/>
              <a:t/>
            </a:r>
            <a:br>
              <a:rPr lang="pt-BR" sz="3200" dirty="0"/>
            </a:br>
            <a:r>
              <a:rPr lang="pt-BR" sz="3200" dirty="0" smtClean="0"/>
              <a:t>Ordem </a:t>
            </a:r>
            <a:r>
              <a:rPr lang="pt-BR" sz="3200" dirty="0"/>
              <a:t>do Foco: Se uma página web puder ser navegada de forma sequencial e as sequências de navegação afetarem o significado ou a operação, os componentes que podem ser focados recebem o foco em uma ordem que preserva o significado e a operabilidade. </a:t>
            </a:r>
          </a:p>
        </p:txBody>
      </p:sp>
    </p:spTree>
    <p:extLst>
      <p:ext uri="{BB962C8B-B14F-4D97-AF65-F5344CB8AC3E}">
        <p14:creationId xmlns:p14="http://schemas.microsoft.com/office/powerpoint/2010/main" val="3343397408"/>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395536" y="1196752"/>
            <a:ext cx="8229600" cy="5328592"/>
          </a:xfrm>
        </p:spPr>
        <p:txBody>
          <a:bodyPr>
            <a:noAutofit/>
          </a:bodyPr>
          <a:lstStyle/>
          <a:p>
            <a:pPr algn="l"/>
            <a:r>
              <a:rPr lang="pt-BR" sz="3200" dirty="0" smtClean="0"/>
              <a:t>CS 2.4.4  (Nível A)</a:t>
            </a:r>
            <a:r>
              <a:rPr lang="pt-BR" sz="3200" dirty="0"/>
              <a:t/>
            </a:r>
            <a:br>
              <a:rPr lang="pt-BR" sz="3200" dirty="0"/>
            </a:br>
            <a:r>
              <a:rPr lang="pt-BR" sz="3200" dirty="0" smtClean="0"/>
              <a:t>Finalidade </a:t>
            </a:r>
            <a:r>
              <a:rPr lang="pt-BR" sz="3200" dirty="0"/>
              <a:t>do Link </a:t>
            </a:r>
            <a:r>
              <a:rPr lang="pt-BR" sz="3200" dirty="0" smtClean="0"/>
              <a:t>(em contexto</a:t>
            </a:r>
            <a:r>
              <a:rPr lang="pt-BR" sz="3200" dirty="0"/>
              <a:t>): A finalidade de cada link pode ser determinada a partir do link sozinho ou a partir do texto do link em conjunto com seu respectivo contexto do link determinado por meio de código de programação, exceto quando a finalidade do link for ambígua para os usuários em geral.</a:t>
            </a:r>
            <a:br>
              <a:rPr lang="pt-BR" sz="3200" dirty="0"/>
            </a:br>
            <a:endParaRPr lang="pt-BR" sz="3200" dirty="0"/>
          </a:p>
        </p:txBody>
      </p:sp>
    </p:spTree>
    <p:extLst>
      <p:ext uri="{BB962C8B-B14F-4D97-AF65-F5344CB8AC3E}">
        <p14:creationId xmlns:p14="http://schemas.microsoft.com/office/powerpoint/2010/main" val="4034284312"/>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Site </a:t>
            </a:r>
            <a:r>
              <a:rPr lang="pt-BR" dirty="0" err="1" smtClean="0"/>
              <a:t>Labimph</a:t>
            </a:r>
            <a:r>
              <a:rPr lang="pt-BR" dirty="0" smtClean="0"/>
              <a:t> – Links  com o mesmo texto. </a:t>
            </a:r>
            <a:endParaRPr lang="pt-BR" dirty="0"/>
          </a:p>
        </p:txBody>
      </p:sp>
      <p:pic>
        <p:nvPicPr>
          <p:cNvPr id="5" name="Espaço Reservado para Imagem 4"/>
          <p:cNvPicPr>
            <a:picLocks noGrp="1" noChangeAspect="1"/>
          </p:cNvPicPr>
          <p:nvPr>
            <p:ph type="pic" idx="1"/>
          </p:nvPr>
        </p:nvPicPr>
        <p:blipFill>
          <a:blip r:embed="rId2" cstate="print">
            <a:extLst>
              <a:ext uri="{28A0092B-C50C-407E-A947-70E740481C1C}">
                <a14:useLocalDpi xmlns:a14="http://schemas.microsoft.com/office/drawing/2010/main" val="0"/>
              </a:ext>
            </a:extLst>
          </a:blip>
          <a:srcRect t="4785" b="4785"/>
          <a:stretch>
            <a:fillRect/>
          </a:stretch>
        </p:blipFill>
        <p:spPr>
          <a:xfrm>
            <a:off x="107950" y="612775"/>
            <a:ext cx="8928100" cy="4114800"/>
          </a:xfrm>
        </p:spPr>
      </p:pic>
      <p:sp>
        <p:nvSpPr>
          <p:cNvPr id="4" name="Espaço Reservado para Texto 3"/>
          <p:cNvSpPr>
            <a:spLocks noGrp="1"/>
          </p:cNvSpPr>
          <p:nvPr>
            <p:ph type="body" sz="half" idx="2"/>
          </p:nvPr>
        </p:nvSpPr>
        <p:spPr/>
        <p:txBody>
          <a:bodyPr/>
          <a:lstStyle/>
          <a:p>
            <a:r>
              <a:rPr lang="pt-BR" dirty="0"/>
              <a:t> </a:t>
            </a:r>
            <a:r>
              <a:rPr lang="pt-BR" u="sng" dirty="0">
                <a:hlinkClick r:id="rId3"/>
              </a:rPr>
              <a:t>http://www.usp.br/labimph/</a:t>
            </a:r>
            <a:endParaRPr lang="pt-BR" dirty="0"/>
          </a:p>
        </p:txBody>
      </p:sp>
    </p:spTree>
    <p:extLst>
      <p:ext uri="{BB962C8B-B14F-4D97-AF65-F5344CB8AC3E}">
        <p14:creationId xmlns:p14="http://schemas.microsoft.com/office/powerpoint/2010/main" val="2485474457"/>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Dicas para boa implementação</a:t>
            </a:r>
            <a:endParaRPr lang="pt-BR" dirty="0"/>
          </a:p>
        </p:txBody>
      </p:sp>
      <p:sp>
        <p:nvSpPr>
          <p:cNvPr id="3" name="Espaço Reservado para Conteúdo 2"/>
          <p:cNvSpPr>
            <a:spLocks noGrp="1"/>
          </p:cNvSpPr>
          <p:nvPr>
            <p:ph idx="1"/>
          </p:nvPr>
        </p:nvSpPr>
        <p:spPr/>
        <p:txBody>
          <a:bodyPr>
            <a:normAutofit fontScale="77500" lnSpcReduction="20000"/>
          </a:bodyPr>
          <a:lstStyle/>
          <a:p>
            <a:r>
              <a:rPr lang="pt-BR" dirty="0" smtClean="0"/>
              <a:t>Usar o nome do link igual ao título da página de destino.</a:t>
            </a:r>
          </a:p>
          <a:p>
            <a:r>
              <a:rPr lang="pt-BR" dirty="0" smtClean="0"/>
              <a:t>Usar links iguais para destinos iguais.</a:t>
            </a:r>
          </a:p>
          <a:p>
            <a:r>
              <a:rPr lang="pt-BR" dirty="0" smtClean="0"/>
              <a:t>Usar links diferentes para destinos diferentes</a:t>
            </a:r>
          </a:p>
          <a:p>
            <a:r>
              <a:rPr lang="pt-BR" dirty="0" smtClean="0"/>
              <a:t>Colocar o link no fim da frase de explicação.</a:t>
            </a:r>
          </a:p>
          <a:p>
            <a:endParaRPr lang="pt-BR" dirty="0"/>
          </a:p>
          <a:p>
            <a:pPr marL="457200" lvl="1" indent="0">
              <a:buNone/>
            </a:pPr>
            <a:r>
              <a:rPr lang="pt-BR" u="sng" dirty="0" smtClean="0">
                <a:solidFill>
                  <a:srgbClr val="1903BD"/>
                </a:solidFill>
              </a:rPr>
              <a:t>Clique aqui </a:t>
            </a:r>
            <a:r>
              <a:rPr lang="pt-BR" dirty="0" smtClean="0"/>
              <a:t>para fazer sua inscrição </a:t>
            </a:r>
          </a:p>
          <a:p>
            <a:pPr marL="457200" lvl="1" indent="0">
              <a:buNone/>
            </a:pPr>
            <a:r>
              <a:rPr lang="pt-BR" dirty="0" smtClean="0"/>
              <a:t>Para fazer sua inscrição, </a:t>
            </a:r>
            <a:r>
              <a:rPr lang="pt-BR" u="sng" dirty="0" smtClean="0">
                <a:solidFill>
                  <a:srgbClr val="0070C0"/>
                </a:solidFill>
              </a:rPr>
              <a:t>clique aqui</a:t>
            </a:r>
            <a:r>
              <a:rPr lang="pt-BR" dirty="0" smtClean="0"/>
              <a:t>.</a:t>
            </a:r>
          </a:p>
          <a:p>
            <a:pPr marL="457200" lvl="1" indent="0">
              <a:buNone/>
            </a:pPr>
            <a:endParaRPr lang="pt-BR" dirty="0"/>
          </a:p>
          <a:p>
            <a:r>
              <a:rPr lang="pt-BR" dirty="0" smtClean="0"/>
              <a:t>Melhor seria</a:t>
            </a:r>
          </a:p>
          <a:p>
            <a:pPr marL="457200" lvl="1" indent="0">
              <a:buNone/>
            </a:pPr>
            <a:r>
              <a:rPr lang="pt-BR" u="sng" dirty="0" smtClean="0">
                <a:solidFill>
                  <a:srgbClr val="0070C0"/>
                </a:solidFill>
              </a:rPr>
              <a:t>Inscreva-se</a:t>
            </a:r>
            <a:endParaRPr lang="pt-BR" dirty="0"/>
          </a:p>
          <a:p>
            <a:pPr marL="400050" lvl="1" indent="0">
              <a:buNone/>
            </a:pPr>
            <a:r>
              <a:rPr lang="pt-BR" dirty="0" smtClean="0"/>
              <a:t>Faça sua inscrição na página </a:t>
            </a:r>
            <a:r>
              <a:rPr lang="pt-BR" u="sng" dirty="0" smtClean="0">
                <a:solidFill>
                  <a:srgbClr val="0070C0"/>
                </a:solidFill>
              </a:rPr>
              <a:t>Inscrições</a:t>
            </a:r>
          </a:p>
        </p:txBody>
      </p:sp>
    </p:spTree>
    <p:extLst>
      <p:ext uri="{BB962C8B-B14F-4D97-AF65-F5344CB8AC3E}">
        <p14:creationId xmlns:p14="http://schemas.microsoft.com/office/powerpoint/2010/main" val="786614928"/>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722313" y="4391696"/>
            <a:ext cx="7772400" cy="1377279"/>
          </a:xfrm>
        </p:spPr>
        <p:style>
          <a:lnRef idx="2">
            <a:schemeClr val="accent4">
              <a:shade val="50000"/>
            </a:schemeClr>
          </a:lnRef>
          <a:fillRef idx="1">
            <a:schemeClr val="accent4"/>
          </a:fillRef>
          <a:effectRef idx="0">
            <a:schemeClr val="accent4"/>
          </a:effectRef>
          <a:fontRef idx="minor">
            <a:schemeClr val="lt1"/>
          </a:fontRef>
        </p:style>
        <p:txBody>
          <a:bodyPr/>
          <a:lstStyle/>
          <a:p>
            <a:r>
              <a:rPr lang="pt-BR" dirty="0" smtClean="0"/>
              <a:t>Princípio 3: compreensível</a:t>
            </a:r>
            <a:endParaRPr lang="pt-BR" dirty="0"/>
          </a:p>
        </p:txBody>
      </p:sp>
      <p:sp>
        <p:nvSpPr>
          <p:cNvPr id="5" name="Espaço Reservado para Texto 4"/>
          <p:cNvSpPr>
            <a:spLocks noGrp="1"/>
          </p:cNvSpPr>
          <p:nvPr>
            <p:ph type="body" idx="1"/>
          </p:nvPr>
        </p:nvSpPr>
        <p:spPr/>
        <p:txBody>
          <a:bodyPr/>
          <a:lstStyle/>
          <a:p>
            <a:r>
              <a:rPr lang="pt-BR" b="1" dirty="0"/>
              <a:t>A informação e a operação da interface de usuário devem ser compreensíveis</a:t>
            </a:r>
            <a:r>
              <a:rPr lang="pt-BR" b="1" dirty="0" smtClean="0"/>
              <a:t>.</a:t>
            </a:r>
            <a:endParaRPr lang="pt-BR" dirty="0">
              <a:solidFill>
                <a:schemeClr val="tx1"/>
              </a:solidFill>
            </a:endParaRPr>
          </a:p>
        </p:txBody>
      </p:sp>
    </p:spTree>
    <p:extLst>
      <p:ext uri="{BB962C8B-B14F-4D97-AF65-F5344CB8AC3E}">
        <p14:creationId xmlns:p14="http://schemas.microsoft.com/office/powerpoint/2010/main" val="2531131078"/>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noAutofit/>
          </a:bodyPr>
          <a:lstStyle/>
          <a:p>
            <a:r>
              <a:rPr lang="pt-BR" sz="3600" dirty="0" smtClean="0"/>
              <a:t>Observação</a:t>
            </a:r>
            <a:br>
              <a:rPr lang="pt-BR" sz="3600" dirty="0" smtClean="0"/>
            </a:br>
            <a:r>
              <a:rPr lang="pt-BR" sz="3600" dirty="0" err="1" smtClean="0"/>
              <a:t>Apreensibilidade</a:t>
            </a:r>
            <a:r>
              <a:rPr lang="pt-BR" sz="3600" dirty="0" smtClean="0"/>
              <a:t> do texto e escolaridade</a:t>
            </a:r>
            <a:endParaRPr lang="pt-BR" sz="3600" dirty="0"/>
          </a:p>
        </p:txBody>
      </p:sp>
      <p:pic>
        <p:nvPicPr>
          <p:cNvPr id="6" name="Picture 67" descr="anos_brasil_estudo"/>
          <p:cNvPicPr>
            <a:picLocks noGrp="1" noChangeAspect="1" noChangeArrowheads="1"/>
          </p:cNvPicPr>
          <p:nvPr>
            <p:ph idx="1"/>
          </p:nvPr>
        </p:nvPicPr>
        <p:blipFill>
          <a:blip r:embed="rId3" cstate="print">
            <a:extLst>
              <a:ext uri="{28A0092B-C50C-407E-A947-70E740481C1C}">
                <a14:useLocalDpi xmlns:a14="http://schemas.microsoft.com/office/drawing/2010/main" val="0"/>
              </a:ext>
            </a:extLst>
          </a:blip>
          <a:srcRect/>
          <a:stretch>
            <a:fillRect/>
          </a:stretch>
        </p:blipFill>
        <p:spPr bwMode="auto">
          <a:xfrm>
            <a:off x="457200" y="1396742"/>
            <a:ext cx="8229600" cy="4064517"/>
          </a:xfrm>
          <a:prstGeom prst="rect">
            <a:avLst/>
          </a:prstGeom>
          <a:noFill/>
          <a:extLst>
            <a:ext uri="{909E8E84-426E-40DD-AFC4-6F175D3DCCD1}">
              <a14:hiddenFill xmlns:a14="http://schemas.microsoft.com/office/drawing/2010/main">
                <a:solidFill>
                  <a:srgbClr val="FFFFFF"/>
                </a:solidFill>
              </a14:hiddenFill>
            </a:ext>
          </a:extLst>
        </p:spPr>
      </p:pic>
      <p:sp>
        <p:nvSpPr>
          <p:cNvPr id="7" name="CaixaDeTexto 6"/>
          <p:cNvSpPr txBox="1"/>
          <p:nvPr/>
        </p:nvSpPr>
        <p:spPr>
          <a:xfrm>
            <a:off x="395536" y="5877272"/>
            <a:ext cx="4082752" cy="369332"/>
          </a:xfrm>
          <a:prstGeom prst="rect">
            <a:avLst/>
          </a:prstGeom>
          <a:noFill/>
        </p:spPr>
        <p:txBody>
          <a:bodyPr wrap="square" rtlCol="0">
            <a:spAutoFit/>
          </a:bodyPr>
          <a:lstStyle/>
          <a:p>
            <a:r>
              <a:rPr lang="pt-BR" sz="1800" kern="1200" dirty="0" smtClean="0">
                <a:solidFill>
                  <a:schemeClr val="tx1"/>
                </a:solidFill>
                <a:latin typeface="+mn-lt"/>
                <a:ea typeface="+mn-ea"/>
                <a:cs typeface="+mn-cs"/>
              </a:rPr>
              <a:t>Fonte: Martins e Filgueiras, 2007</a:t>
            </a:r>
            <a:endParaRPr lang="pt-BR" sz="1800" kern="1200" dirty="0">
              <a:solidFill>
                <a:schemeClr val="tx1"/>
              </a:solidFill>
              <a:latin typeface="+mn-lt"/>
              <a:ea typeface="+mn-ea"/>
              <a:cs typeface="+mn-cs"/>
            </a:endParaRPr>
          </a:p>
        </p:txBody>
      </p:sp>
      <p:pic>
        <p:nvPicPr>
          <p:cNvPr id="8" name="Picture 67" descr="esferas"/>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96136" y="5301208"/>
            <a:ext cx="3167832" cy="1707494"/>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Conector reto 9"/>
          <p:cNvCxnSpPr/>
          <p:nvPr/>
        </p:nvCxnSpPr>
        <p:spPr>
          <a:xfrm>
            <a:off x="5796136" y="5013176"/>
            <a:ext cx="0" cy="1233428"/>
          </a:xfrm>
          <a:prstGeom prst="line">
            <a:avLst/>
          </a:prstGeom>
        </p:spPr>
        <p:style>
          <a:lnRef idx="1">
            <a:schemeClr val="dk1"/>
          </a:lnRef>
          <a:fillRef idx="0">
            <a:schemeClr val="dk1"/>
          </a:fillRef>
          <a:effectRef idx="0">
            <a:schemeClr val="dk1"/>
          </a:effectRef>
          <a:fontRef idx="minor">
            <a:schemeClr val="tx1"/>
          </a:fontRef>
        </p:style>
      </p:cxnSp>
      <p:cxnSp>
        <p:nvCxnSpPr>
          <p:cNvPr id="13" name="Conector reto 12"/>
          <p:cNvCxnSpPr/>
          <p:nvPr/>
        </p:nvCxnSpPr>
        <p:spPr>
          <a:xfrm>
            <a:off x="5796135" y="5013176"/>
            <a:ext cx="2664297" cy="72008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344835968"/>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pt-BR" dirty="0"/>
          </a:p>
        </p:txBody>
      </p:sp>
      <p:sp>
        <p:nvSpPr>
          <p:cNvPr id="3" name="Espaço Reservado para Texto 2"/>
          <p:cNvSpPr>
            <a:spLocks noGrp="1"/>
          </p:cNvSpPr>
          <p:nvPr>
            <p:ph type="body" idx="1"/>
          </p:nvPr>
        </p:nvSpPr>
        <p:spPr>
          <a:xfrm>
            <a:off x="722313" y="1988841"/>
            <a:ext cx="7772400" cy="2418060"/>
          </a:xfrm>
        </p:spPr>
        <p:style>
          <a:lnRef idx="1">
            <a:schemeClr val="accent4"/>
          </a:lnRef>
          <a:fillRef idx="2">
            <a:schemeClr val="accent4"/>
          </a:fillRef>
          <a:effectRef idx="1">
            <a:schemeClr val="accent4"/>
          </a:effectRef>
          <a:fontRef idx="minor">
            <a:schemeClr val="dk1"/>
          </a:fontRef>
        </p:style>
        <p:txBody>
          <a:bodyPr>
            <a:normAutofit/>
          </a:bodyPr>
          <a:lstStyle/>
          <a:p>
            <a:r>
              <a:rPr lang="pt-BR" sz="2400" b="1" dirty="0">
                <a:solidFill>
                  <a:schemeClr val="tx1"/>
                </a:solidFill>
              </a:rPr>
              <a:t>Diretriz 3.1 Legível: Tornar o conteúdo do texto legível e compreensível.</a:t>
            </a:r>
            <a:endParaRPr lang="pt-BR" sz="2400" dirty="0">
              <a:solidFill>
                <a:schemeClr val="tx1"/>
              </a:solidFill>
            </a:endParaRPr>
          </a:p>
        </p:txBody>
      </p:sp>
    </p:spTree>
    <p:extLst>
      <p:ext uri="{BB962C8B-B14F-4D97-AF65-F5344CB8AC3E}">
        <p14:creationId xmlns:p14="http://schemas.microsoft.com/office/powerpoint/2010/main" val="831663723"/>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395536" y="1196752"/>
            <a:ext cx="8229600" cy="5328592"/>
          </a:xfrm>
        </p:spPr>
        <p:txBody>
          <a:bodyPr>
            <a:noAutofit/>
          </a:bodyPr>
          <a:lstStyle/>
          <a:p>
            <a:pPr algn="l"/>
            <a:r>
              <a:rPr lang="pt-BR" sz="3200" dirty="0" smtClean="0"/>
              <a:t>CS 3.1.1  (Nível A)</a:t>
            </a:r>
            <a:br>
              <a:rPr lang="pt-BR" sz="3200" dirty="0" smtClean="0"/>
            </a:br>
            <a:r>
              <a:rPr lang="pt-BR" sz="3200" dirty="0"/>
              <a:t>Idioma da Página: O idioma  humano pré-definido de cada página web pode ser determinado por meio de código de programação.</a:t>
            </a:r>
            <a:br>
              <a:rPr lang="pt-BR" sz="3200" dirty="0"/>
            </a:br>
            <a:r>
              <a:rPr lang="pt-BR" sz="3200" dirty="0"/>
              <a:t/>
            </a:r>
            <a:br>
              <a:rPr lang="pt-BR" sz="3200" dirty="0"/>
            </a:br>
            <a:endParaRPr lang="pt-BR" sz="3200" dirty="0"/>
          </a:p>
        </p:txBody>
      </p:sp>
    </p:spTree>
    <p:extLst>
      <p:ext uri="{BB962C8B-B14F-4D97-AF65-F5344CB8AC3E}">
        <p14:creationId xmlns:p14="http://schemas.microsoft.com/office/powerpoint/2010/main" val="912938449"/>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pt-BR" dirty="0"/>
          </a:p>
        </p:txBody>
      </p:sp>
      <p:sp>
        <p:nvSpPr>
          <p:cNvPr id="3" name="Espaço Reservado para Texto 2"/>
          <p:cNvSpPr>
            <a:spLocks noGrp="1"/>
          </p:cNvSpPr>
          <p:nvPr>
            <p:ph type="body" idx="1"/>
          </p:nvPr>
        </p:nvSpPr>
        <p:spPr>
          <a:xfrm>
            <a:off x="722313" y="1988841"/>
            <a:ext cx="7772400" cy="2418060"/>
          </a:xfrm>
        </p:spPr>
        <p:style>
          <a:lnRef idx="1">
            <a:schemeClr val="accent4"/>
          </a:lnRef>
          <a:fillRef idx="2">
            <a:schemeClr val="accent4"/>
          </a:fillRef>
          <a:effectRef idx="1">
            <a:schemeClr val="accent4"/>
          </a:effectRef>
          <a:fontRef idx="minor">
            <a:schemeClr val="dk1"/>
          </a:fontRef>
        </p:style>
        <p:txBody>
          <a:bodyPr>
            <a:normAutofit/>
          </a:bodyPr>
          <a:lstStyle/>
          <a:p>
            <a:r>
              <a:rPr lang="pt-BR" sz="2400" b="1" dirty="0">
                <a:solidFill>
                  <a:schemeClr val="tx1"/>
                </a:solidFill>
              </a:rPr>
              <a:t>Diretriz 3.2 Previsível: Fazer com que as páginas web apareçam e funcionem de modo previsível.</a:t>
            </a:r>
            <a:endParaRPr lang="pt-BR" sz="2400" dirty="0">
              <a:solidFill>
                <a:schemeClr val="tx1"/>
              </a:solidFill>
            </a:endParaRPr>
          </a:p>
        </p:txBody>
      </p:sp>
    </p:spTree>
    <p:extLst>
      <p:ext uri="{BB962C8B-B14F-4D97-AF65-F5344CB8AC3E}">
        <p14:creationId xmlns:p14="http://schemas.microsoft.com/office/powerpoint/2010/main" val="971012507"/>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395536" y="1196752"/>
            <a:ext cx="8229600" cy="5328592"/>
          </a:xfrm>
        </p:spPr>
        <p:txBody>
          <a:bodyPr>
            <a:noAutofit/>
          </a:bodyPr>
          <a:lstStyle/>
          <a:p>
            <a:pPr algn="l"/>
            <a:r>
              <a:rPr lang="pt-BR" sz="3200" dirty="0" smtClean="0"/>
              <a:t>CS 3.2.1  (Nível A)</a:t>
            </a:r>
            <a:br>
              <a:rPr lang="pt-BR" sz="3200" dirty="0" smtClean="0"/>
            </a:br>
            <a:r>
              <a:rPr lang="pt-BR" sz="3200" dirty="0" smtClean="0"/>
              <a:t>Em </a:t>
            </a:r>
            <a:r>
              <a:rPr lang="pt-BR" sz="3200" dirty="0"/>
              <a:t>Foco: Quando qualquer componente recebe o foco, não inicia uma alteração de contexto. (Nível A) </a:t>
            </a:r>
            <a:br>
              <a:rPr lang="pt-BR" sz="3200" dirty="0"/>
            </a:br>
            <a:r>
              <a:rPr lang="pt-BR" sz="3200" dirty="0"/>
              <a:t/>
            </a:r>
            <a:br>
              <a:rPr lang="pt-BR" sz="3200" dirty="0"/>
            </a:br>
            <a:endParaRPr lang="pt-BR" sz="3200" dirty="0"/>
          </a:p>
        </p:txBody>
      </p:sp>
    </p:spTree>
    <p:extLst>
      <p:ext uri="{BB962C8B-B14F-4D97-AF65-F5344CB8AC3E}">
        <p14:creationId xmlns:p14="http://schemas.microsoft.com/office/powerpoint/2010/main" val="268103356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m 9" descr="mouse_rct_barban.png"/>
          <p:cNvPicPr>
            <a:picLocks noChangeAspect="1"/>
          </p:cNvPicPr>
          <p:nvPr/>
        </p:nvPicPr>
        <p:blipFill>
          <a:blip r:embed="rId3" cstate="print"/>
          <a:stretch>
            <a:fillRect/>
          </a:stretch>
        </p:blipFill>
        <p:spPr>
          <a:xfrm>
            <a:off x="357158" y="1500174"/>
            <a:ext cx="4667283" cy="3500462"/>
          </a:xfrm>
          <a:prstGeom prst="rect">
            <a:avLst/>
          </a:prstGeom>
        </p:spPr>
      </p:pic>
      <p:pic>
        <p:nvPicPr>
          <p:cNvPr id="11" name="Imagem 10" descr="mouse_rct_barban_software.gif"/>
          <p:cNvPicPr>
            <a:picLocks noChangeAspect="1"/>
          </p:cNvPicPr>
          <p:nvPr/>
        </p:nvPicPr>
        <p:blipFill>
          <a:blip r:embed="rId4" cstate="print"/>
          <a:stretch>
            <a:fillRect/>
          </a:stretch>
        </p:blipFill>
        <p:spPr>
          <a:xfrm>
            <a:off x="4357686" y="2571744"/>
            <a:ext cx="4474616" cy="3668630"/>
          </a:xfrm>
          <a:prstGeom prst="rect">
            <a:avLst/>
          </a:prstGeom>
        </p:spPr>
      </p:pic>
      <p:sp>
        <p:nvSpPr>
          <p:cNvPr id="12" name="Retângulo 11"/>
          <p:cNvSpPr/>
          <p:nvPr/>
        </p:nvSpPr>
        <p:spPr>
          <a:xfrm>
            <a:off x="450455" y="5214950"/>
            <a:ext cx="3838936" cy="830997"/>
          </a:xfrm>
          <a:prstGeom prst="rect">
            <a:avLst/>
          </a:prstGeom>
        </p:spPr>
        <p:txBody>
          <a:bodyPr wrap="none">
            <a:spAutoFit/>
          </a:bodyPr>
          <a:lstStyle/>
          <a:p>
            <a:pPr algn="ctr"/>
            <a:r>
              <a:rPr lang="pt-BR" sz="2400" dirty="0" smtClean="0"/>
              <a:t>Mouse com botões de toque </a:t>
            </a:r>
          </a:p>
          <a:p>
            <a:pPr algn="ctr"/>
            <a:r>
              <a:rPr lang="pt-BR" sz="2400" dirty="0" smtClean="0"/>
              <a:t>e software de teclado</a:t>
            </a:r>
            <a:endParaRPr lang="pt-BR" sz="2400" b="1" dirty="0">
              <a:solidFill>
                <a:srgbClr val="FFFF00"/>
              </a:solidFill>
            </a:endParaRPr>
          </a:p>
        </p:txBody>
      </p:sp>
      <p:sp>
        <p:nvSpPr>
          <p:cNvPr id="3" name="Título 2"/>
          <p:cNvSpPr>
            <a:spLocks noGrp="1"/>
          </p:cNvSpPr>
          <p:nvPr>
            <p:ph type="title"/>
          </p:nvPr>
        </p:nvSpPr>
        <p:spPr/>
        <p:txBody>
          <a:bodyPr/>
          <a:lstStyle/>
          <a:p>
            <a:endParaRPr lang="pt-BR"/>
          </a:p>
        </p:txBody>
      </p:sp>
    </p:spTree>
    <p:extLst>
      <p:ext uri="{BB962C8B-B14F-4D97-AF65-F5344CB8AC3E}">
        <p14:creationId xmlns:p14="http://schemas.microsoft.com/office/powerpoint/2010/main" val="1389403018"/>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395536" y="1196752"/>
            <a:ext cx="8229600" cy="5328592"/>
          </a:xfrm>
        </p:spPr>
        <p:txBody>
          <a:bodyPr>
            <a:noAutofit/>
          </a:bodyPr>
          <a:lstStyle/>
          <a:p>
            <a:pPr algn="l"/>
            <a:r>
              <a:rPr lang="pt-BR" sz="3200" dirty="0" smtClean="0"/>
              <a:t>CS 3.2.2  (Nível A)</a:t>
            </a:r>
            <a:br>
              <a:rPr lang="pt-BR" sz="3200" dirty="0" smtClean="0"/>
            </a:br>
            <a:r>
              <a:rPr lang="pt-BR" sz="3200" dirty="0" smtClean="0"/>
              <a:t>Em </a:t>
            </a:r>
            <a:r>
              <a:rPr lang="pt-BR" sz="3200" dirty="0"/>
              <a:t>Entrada: Alterar a definição de um componente de interface de usuário  não provoca, automaticamente, uma alteração de contexto, a menos que o usuário tenha sido avisado sobre esse comportamento antes de utilizar o componente. </a:t>
            </a:r>
            <a:br>
              <a:rPr lang="pt-BR" sz="3200" dirty="0"/>
            </a:br>
            <a:endParaRPr lang="pt-BR" sz="3200" dirty="0"/>
          </a:p>
        </p:txBody>
      </p:sp>
    </p:spTree>
    <p:extLst>
      <p:ext uri="{BB962C8B-B14F-4D97-AF65-F5344CB8AC3E}">
        <p14:creationId xmlns:p14="http://schemas.microsoft.com/office/powerpoint/2010/main" val="983233997"/>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pt-BR" dirty="0"/>
          </a:p>
        </p:txBody>
      </p:sp>
      <p:sp>
        <p:nvSpPr>
          <p:cNvPr id="3" name="Espaço Reservado para Texto 2"/>
          <p:cNvSpPr>
            <a:spLocks noGrp="1"/>
          </p:cNvSpPr>
          <p:nvPr>
            <p:ph type="body" idx="1"/>
          </p:nvPr>
        </p:nvSpPr>
        <p:spPr>
          <a:xfrm>
            <a:off x="722313" y="1988841"/>
            <a:ext cx="7772400" cy="2418060"/>
          </a:xfrm>
        </p:spPr>
        <p:style>
          <a:lnRef idx="1">
            <a:schemeClr val="accent4"/>
          </a:lnRef>
          <a:fillRef idx="2">
            <a:schemeClr val="accent4"/>
          </a:fillRef>
          <a:effectRef idx="1">
            <a:schemeClr val="accent4"/>
          </a:effectRef>
          <a:fontRef idx="minor">
            <a:schemeClr val="dk1"/>
          </a:fontRef>
        </p:style>
        <p:txBody>
          <a:bodyPr>
            <a:normAutofit/>
          </a:bodyPr>
          <a:lstStyle/>
          <a:p>
            <a:r>
              <a:rPr lang="pt-BR" sz="2400" b="1" dirty="0">
                <a:solidFill>
                  <a:schemeClr val="tx1"/>
                </a:solidFill>
              </a:rPr>
              <a:t>Diretriz 3.3 Assistência de Entrada: Ajudar os usuários a evitar e corrigir erros.</a:t>
            </a:r>
            <a:endParaRPr lang="pt-BR" sz="2400" dirty="0">
              <a:solidFill>
                <a:schemeClr val="tx1"/>
              </a:solidFill>
            </a:endParaRPr>
          </a:p>
        </p:txBody>
      </p:sp>
    </p:spTree>
    <p:extLst>
      <p:ext uri="{BB962C8B-B14F-4D97-AF65-F5344CB8AC3E}">
        <p14:creationId xmlns:p14="http://schemas.microsoft.com/office/powerpoint/2010/main" val="3693924802"/>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395536" y="1196752"/>
            <a:ext cx="8229600" cy="5328592"/>
          </a:xfrm>
        </p:spPr>
        <p:txBody>
          <a:bodyPr>
            <a:noAutofit/>
          </a:bodyPr>
          <a:lstStyle/>
          <a:p>
            <a:pPr algn="l"/>
            <a:r>
              <a:rPr lang="pt-BR" sz="3200" dirty="0" smtClean="0"/>
              <a:t>CS 3.3.1 (Nível A)</a:t>
            </a:r>
            <a:br>
              <a:rPr lang="pt-BR" sz="3200" dirty="0" smtClean="0"/>
            </a:br>
            <a:r>
              <a:rPr lang="pt-BR" sz="3200" dirty="0" smtClean="0"/>
              <a:t>Identificação </a:t>
            </a:r>
            <a:r>
              <a:rPr lang="pt-BR" sz="3200" dirty="0"/>
              <a:t>do Erro: Se um erro de entrada for automaticamente detectado, o item que apresenta erro é identificado e o erro é descrito para o usuário em texto. </a:t>
            </a:r>
            <a:br>
              <a:rPr lang="pt-BR" sz="3200" dirty="0"/>
            </a:br>
            <a:r>
              <a:rPr lang="pt-BR" sz="3200" dirty="0"/>
              <a:t/>
            </a:r>
            <a:br>
              <a:rPr lang="pt-BR" sz="3200" dirty="0"/>
            </a:br>
            <a:endParaRPr lang="pt-BR" sz="3200" dirty="0"/>
          </a:p>
        </p:txBody>
      </p:sp>
    </p:spTree>
    <p:extLst>
      <p:ext uri="{BB962C8B-B14F-4D97-AF65-F5344CB8AC3E}">
        <p14:creationId xmlns:p14="http://schemas.microsoft.com/office/powerpoint/2010/main" val="2748825061"/>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395536" y="1196752"/>
            <a:ext cx="8229600" cy="5328592"/>
          </a:xfrm>
        </p:spPr>
        <p:txBody>
          <a:bodyPr>
            <a:noAutofit/>
          </a:bodyPr>
          <a:lstStyle/>
          <a:p>
            <a:pPr algn="l"/>
            <a:r>
              <a:rPr lang="pt-BR" sz="3200" dirty="0" smtClean="0"/>
              <a:t>CS 3.3.2  (Nível A)</a:t>
            </a:r>
            <a:br>
              <a:rPr lang="pt-BR" sz="3200" dirty="0" smtClean="0"/>
            </a:br>
            <a:r>
              <a:rPr lang="pt-BR" sz="3200" dirty="0" smtClean="0"/>
              <a:t>Rótulos </a:t>
            </a:r>
            <a:r>
              <a:rPr lang="pt-BR" sz="3200" dirty="0"/>
              <a:t>ou Instruções: Rótulos ou instruções são fornecidos quando o conteúdo exigir a entrada de dados por parte do usuário. </a:t>
            </a:r>
            <a:br>
              <a:rPr lang="pt-BR" sz="3200" dirty="0"/>
            </a:br>
            <a:endParaRPr lang="pt-BR" sz="3200" dirty="0"/>
          </a:p>
        </p:txBody>
      </p:sp>
    </p:spTree>
    <p:extLst>
      <p:ext uri="{BB962C8B-B14F-4D97-AF65-F5344CB8AC3E}">
        <p14:creationId xmlns:p14="http://schemas.microsoft.com/office/powerpoint/2010/main" val="3029481623"/>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722313" y="4391696"/>
            <a:ext cx="7772400" cy="1377279"/>
          </a:xfrm>
        </p:spPr>
        <p:style>
          <a:lnRef idx="2">
            <a:schemeClr val="accent1">
              <a:shade val="50000"/>
            </a:schemeClr>
          </a:lnRef>
          <a:fillRef idx="1">
            <a:schemeClr val="accent1"/>
          </a:fillRef>
          <a:effectRef idx="0">
            <a:schemeClr val="accent1"/>
          </a:effectRef>
          <a:fontRef idx="minor">
            <a:schemeClr val="lt1"/>
          </a:fontRef>
        </p:style>
        <p:txBody>
          <a:bodyPr/>
          <a:lstStyle/>
          <a:p>
            <a:r>
              <a:rPr lang="pt-BR" dirty="0" smtClean="0"/>
              <a:t>Princípio 4: robusto</a:t>
            </a:r>
            <a:endParaRPr lang="pt-BR" dirty="0"/>
          </a:p>
        </p:txBody>
      </p:sp>
      <p:sp>
        <p:nvSpPr>
          <p:cNvPr id="5" name="Espaço Reservado para Texto 4"/>
          <p:cNvSpPr>
            <a:spLocks noGrp="1"/>
          </p:cNvSpPr>
          <p:nvPr>
            <p:ph type="body" idx="1"/>
          </p:nvPr>
        </p:nvSpPr>
        <p:spPr/>
        <p:txBody>
          <a:bodyPr/>
          <a:lstStyle/>
          <a:p>
            <a:r>
              <a:rPr lang="pt-BR" b="1" dirty="0" smtClean="0"/>
              <a:t>O </a:t>
            </a:r>
            <a:r>
              <a:rPr lang="pt-BR" b="1" dirty="0"/>
              <a:t>conteúdo deve ser robusto o suficiente para poder ser interpretado de forma confiável por uma ampla variedade de agentes de usuário, incluindo tecnologias </a:t>
            </a:r>
            <a:r>
              <a:rPr lang="pt-BR" b="1" dirty="0" err="1"/>
              <a:t>assistivas</a:t>
            </a:r>
            <a:r>
              <a:rPr lang="pt-BR" b="1" dirty="0"/>
              <a:t>.</a:t>
            </a:r>
            <a:endParaRPr lang="pt-BR" dirty="0">
              <a:solidFill>
                <a:schemeClr val="tx1"/>
              </a:solidFill>
            </a:endParaRPr>
          </a:p>
        </p:txBody>
      </p:sp>
    </p:spTree>
    <p:extLst>
      <p:ext uri="{BB962C8B-B14F-4D97-AF65-F5344CB8AC3E}">
        <p14:creationId xmlns:p14="http://schemas.microsoft.com/office/powerpoint/2010/main" val="851490314"/>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pt-BR" dirty="0"/>
          </a:p>
        </p:txBody>
      </p:sp>
      <p:sp>
        <p:nvSpPr>
          <p:cNvPr id="3" name="Espaço Reservado para Texto 2"/>
          <p:cNvSpPr>
            <a:spLocks noGrp="1"/>
          </p:cNvSpPr>
          <p:nvPr>
            <p:ph type="body" idx="1"/>
          </p:nvPr>
        </p:nvSpPr>
        <p:spPr>
          <a:xfrm>
            <a:off x="722313" y="1988841"/>
            <a:ext cx="7772400" cy="2418060"/>
          </a:xfrm>
        </p:spPr>
        <p:style>
          <a:lnRef idx="1">
            <a:schemeClr val="accent1"/>
          </a:lnRef>
          <a:fillRef idx="2">
            <a:schemeClr val="accent1"/>
          </a:fillRef>
          <a:effectRef idx="1">
            <a:schemeClr val="accent1"/>
          </a:effectRef>
          <a:fontRef idx="minor">
            <a:schemeClr val="dk1"/>
          </a:fontRef>
        </p:style>
        <p:txBody>
          <a:bodyPr>
            <a:normAutofit/>
          </a:bodyPr>
          <a:lstStyle/>
          <a:p>
            <a:r>
              <a:rPr lang="pt-BR" sz="2400" b="1" dirty="0">
                <a:solidFill>
                  <a:schemeClr val="tx1"/>
                </a:solidFill>
              </a:rPr>
              <a:t>Diretriz 4.1 Compatível: Maximizar a compatibilidade entre os atuais e futuros agentes de usuário, incluindo tecnologias </a:t>
            </a:r>
            <a:r>
              <a:rPr lang="pt-BR" sz="2400" b="1" dirty="0" err="1">
                <a:solidFill>
                  <a:schemeClr val="tx1"/>
                </a:solidFill>
              </a:rPr>
              <a:t>assistivas</a:t>
            </a:r>
            <a:r>
              <a:rPr lang="pt-BR" sz="2400" b="1" dirty="0">
                <a:solidFill>
                  <a:schemeClr val="tx1"/>
                </a:solidFill>
              </a:rPr>
              <a:t>.</a:t>
            </a:r>
            <a:endParaRPr lang="pt-BR" sz="2400" dirty="0">
              <a:solidFill>
                <a:schemeClr val="tx1"/>
              </a:solidFill>
            </a:endParaRPr>
          </a:p>
        </p:txBody>
      </p:sp>
    </p:spTree>
    <p:extLst>
      <p:ext uri="{BB962C8B-B14F-4D97-AF65-F5344CB8AC3E}">
        <p14:creationId xmlns:p14="http://schemas.microsoft.com/office/powerpoint/2010/main" val="1074909690"/>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395536" y="1196752"/>
            <a:ext cx="8229600" cy="5328592"/>
          </a:xfrm>
        </p:spPr>
        <p:txBody>
          <a:bodyPr>
            <a:noAutofit/>
          </a:bodyPr>
          <a:lstStyle/>
          <a:p>
            <a:pPr algn="l"/>
            <a:r>
              <a:rPr lang="pt-BR" sz="3200" dirty="0" smtClean="0"/>
              <a:t>CS 4.1.1 (Nível A)</a:t>
            </a:r>
            <a:br>
              <a:rPr lang="pt-BR" sz="3200" dirty="0" smtClean="0"/>
            </a:br>
            <a:r>
              <a:rPr lang="pt-BR" sz="3200" dirty="0" smtClean="0"/>
              <a:t>Análise</a:t>
            </a:r>
            <a:r>
              <a:rPr lang="pt-BR" sz="3200" dirty="0"/>
              <a:t>: No conteúdo implementado utilizando linguagens de marcação, os elementos dispõem de </a:t>
            </a:r>
            <a:r>
              <a:rPr lang="pt-BR" sz="3200" dirty="0" err="1"/>
              <a:t>tags</a:t>
            </a:r>
            <a:r>
              <a:rPr lang="pt-BR" sz="3200" dirty="0"/>
              <a:t> completas de início e de fim, os elementos são aninhados de acordo com as respectivas especificações, os elementos não contêm atributos duplicados, e quaisquer </a:t>
            </a:r>
            <a:r>
              <a:rPr lang="pt-BR" sz="3200" dirty="0" err="1"/>
              <a:t>IDs</a:t>
            </a:r>
            <a:r>
              <a:rPr lang="pt-BR" sz="3200" dirty="0"/>
              <a:t> são exclusivos, exceto quando as especificações permitem estas características. </a:t>
            </a:r>
            <a:br>
              <a:rPr lang="pt-BR" sz="3200" dirty="0"/>
            </a:br>
            <a:endParaRPr lang="pt-BR" sz="3200" dirty="0"/>
          </a:p>
        </p:txBody>
      </p:sp>
    </p:spTree>
    <p:extLst>
      <p:ext uri="{BB962C8B-B14F-4D97-AF65-F5344CB8AC3E}">
        <p14:creationId xmlns:p14="http://schemas.microsoft.com/office/powerpoint/2010/main" val="2280766882"/>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395536" y="1196752"/>
            <a:ext cx="8229600" cy="5328592"/>
          </a:xfrm>
        </p:spPr>
        <p:txBody>
          <a:bodyPr>
            <a:noAutofit/>
          </a:bodyPr>
          <a:lstStyle/>
          <a:p>
            <a:pPr algn="l"/>
            <a:r>
              <a:rPr lang="pt-BR" sz="2800" dirty="0" smtClean="0"/>
              <a:t>CS 4.1.2  (Nível A)</a:t>
            </a:r>
            <a:br>
              <a:rPr lang="pt-BR" sz="2800" dirty="0" smtClean="0"/>
            </a:br>
            <a:r>
              <a:rPr lang="pt-BR" sz="2800" dirty="0" smtClean="0"/>
              <a:t>Nome</a:t>
            </a:r>
            <a:r>
              <a:rPr lang="pt-BR" sz="2800" dirty="0"/>
              <a:t>, Função, Valor: Para todos os componentes de interface de usuário  (incluindo, mas não se limitando a: elementos de formulário, links e componentes gerados por scripts), o nome e a função podem ser determinados por meio de código de programação; os estados, as propriedades e os valores, que possam ser definidos pelo usuário, podem ser definidos por meio de código de programação; e a notificação sobre alterações destes itens está disponível para os agentes de usuário, incluindo as tecnologias </a:t>
            </a:r>
            <a:r>
              <a:rPr lang="pt-BR" sz="2800" dirty="0" err="1"/>
              <a:t>assistivas</a:t>
            </a:r>
            <a:r>
              <a:rPr lang="pt-BR" sz="2800" dirty="0"/>
              <a:t>. </a:t>
            </a:r>
          </a:p>
        </p:txBody>
      </p:sp>
    </p:spTree>
    <p:extLst>
      <p:ext uri="{BB962C8B-B14F-4D97-AF65-F5344CB8AC3E}">
        <p14:creationId xmlns:p14="http://schemas.microsoft.com/office/powerpoint/2010/main" val="2030267576"/>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Design responsivo</a:t>
            </a:r>
            <a:endParaRPr lang="pt-BR" dirty="0"/>
          </a:p>
        </p:txBody>
      </p:sp>
      <p:sp>
        <p:nvSpPr>
          <p:cNvPr id="3" name="Espaço Reservado para Conteúdo 2"/>
          <p:cNvSpPr>
            <a:spLocks noGrp="1"/>
          </p:cNvSpPr>
          <p:nvPr>
            <p:ph idx="1"/>
          </p:nvPr>
        </p:nvSpPr>
        <p:spPr/>
        <p:txBody>
          <a:bodyPr/>
          <a:lstStyle/>
          <a:p>
            <a:r>
              <a:rPr lang="pt-BR" dirty="0" smtClean="0"/>
              <a:t>Como projetar para diferentes fatores de forma e diferentes capacidades de processamento.</a:t>
            </a:r>
          </a:p>
          <a:p>
            <a:endParaRPr lang="pt-BR" dirty="0"/>
          </a:p>
          <a:p>
            <a:r>
              <a:rPr lang="pt-BR" dirty="0">
                <a:hlinkClick r:id="rId2"/>
              </a:rPr>
              <a:t>http://www.brainstorm9.com.br/52963/design/essa-otima-serie-de-gifs-explica-alguns-conceitos-design-responsivo</a:t>
            </a:r>
            <a:r>
              <a:rPr lang="pt-BR" dirty="0" smtClean="0">
                <a:hlinkClick r:id="rId2"/>
              </a:rPr>
              <a:t>/</a:t>
            </a:r>
            <a:r>
              <a:rPr lang="pt-BR" dirty="0" smtClean="0"/>
              <a:t> </a:t>
            </a:r>
            <a:endParaRPr lang="pt-BR" dirty="0"/>
          </a:p>
        </p:txBody>
      </p:sp>
    </p:spTree>
    <p:extLst>
      <p:ext uri="{BB962C8B-B14F-4D97-AF65-F5344CB8AC3E}">
        <p14:creationId xmlns:p14="http://schemas.microsoft.com/office/powerpoint/2010/main" val="418108492"/>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pt-BR" dirty="0" smtClean="0"/>
              <a:t>Diretrizes AA</a:t>
            </a:r>
            <a:endParaRPr lang="pt-BR" dirty="0"/>
          </a:p>
        </p:txBody>
      </p:sp>
      <p:sp>
        <p:nvSpPr>
          <p:cNvPr id="5" name="Espaço Reservado para Texto 4"/>
          <p:cNvSpPr>
            <a:spLocks noGrp="1"/>
          </p:cNvSpPr>
          <p:nvPr>
            <p:ph type="body" idx="1"/>
          </p:nvPr>
        </p:nvSpPr>
        <p:spPr/>
        <p:txBody>
          <a:bodyPr/>
          <a:lstStyle/>
          <a:p>
            <a:endParaRPr lang="pt-BR"/>
          </a:p>
        </p:txBody>
      </p:sp>
    </p:spTree>
    <p:extLst>
      <p:ext uri="{BB962C8B-B14F-4D97-AF65-F5344CB8AC3E}">
        <p14:creationId xmlns:p14="http://schemas.microsoft.com/office/powerpoint/2010/main" val="222368768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tângulo 11"/>
          <p:cNvSpPr/>
          <p:nvPr/>
        </p:nvSpPr>
        <p:spPr>
          <a:xfrm>
            <a:off x="2493060" y="5643578"/>
            <a:ext cx="3927357" cy="461665"/>
          </a:xfrm>
          <a:prstGeom prst="rect">
            <a:avLst/>
          </a:prstGeom>
        </p:spPr>
        <p:txBody>
          <a:bodyPr wrap="none">
            <a:spAutoFit/>
          </a:bodyPr>
          <a:lstStyle/>
          <a:p>
            <a:pPr algn="ctr"/>
            <a:r>
              <a:rPr lang="pt-BR" sz="2400" dirty="0" smtClean="0"/>
              <a:t>Mouse Estacionário de Esfera</a:t>
            </a:r>
            <a:endParaRPr lang="pt-BR" sz="2400" dirty="0">
              <a:solidFill>
                <a:srgbClr val="FFFF00"/>
              </a:solidFill>
            </a:endParaRPr>
          </a:p>
        </p:txBody>
      </p:sp>
      <p:pic>
        <p:nvPicPr>
          <p:cNvPr id="10" name="Imagem 9" descr="BigTrack.jpg"/>
          <p:cNvPicPr>
            <a:picLocks noChangeAspect="1"/>
          </p:cNvPicPr>
          <p:nvPr/>
        </p:nvPicPr>
        <p:blipFill>
          <a:blip r:embed="rId3" cstate="print"/>
          <a:stretch>
            <a:fillRect/>
          </a:stretch>
        </p:blipFill>
        <p:spPr>
          <a:xfrm>
            <a:off x="4714876" y="1928802"/>
            <a:ext cx="3492512" cy="3480039"/>
          </a:xfrm>
          <a:prstGeom prst="rect">
            <a:avLst/>
          </a:prstGeom>
        </p:spPr>
      </p:pic>
      <p:pic>
        <p:nvPicPr>
          <p:cNvPr id="11" name="Imagem 10" descr="ExptMouse.jpg"/>
          <p:cNvPicPr>
            <a:picLocks noChangeAspect="1"/>
          </p:cNvPicPr>
          <p:nvPr/>
        </p:nvPicPr>
        <p:blipFill>
          <a:blip r:embed="rId4" cstate="print"/>
          <a:stretch>
            <a:fillRect/>
          </a:stretch>
        </p:blipFill>
        <p:spPr>
          <a:xfrm>
            <a:off x="1000100" y="1928786"/>
            <a:ext cx="3500462" cy="3500462"/>
          </a:xfrm>
          <a:prstGeom prst="rect">
            <a:avLst/>
          </a:prstGeom>
        </p:spPr>
      </p:pic>
      <p:sp>
        <p:nvSpPr>
          <p:cNvPr id="3" name="Título 2"/>
          <p:cNvSpPr>
            <a:spLocks noGrp="1"/>
          </p:cNvSpPr>
          <p:nvPr>
            <p:ph type="title"/>
          </p:nvPr>
        </p:nvSpPr>
        <p:spPr/>
        <p:txBody>
          <a:bodyPr/>
          <a:lstStyle/>
          <a:p>
            <a:endParaRPr lang="pt-BR"/>
          </a:p>
        </p:txBody>
      </p:sp>
    </p:spTree>
    <p:extLst>
      <p:ext uri="{BB962C8B-B14F-4D97-AF65-F5344CB8AC3E}">
        <p14:creationId xmlns:p14="http://schemas.microsoft.com/office/powerpoint/2010/main" val="3546986862"/>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endParaRPr lang="pt-BR"/>
          </a:p>
        </p:txBody>
      </p:sp>
      <p:sp>
        <p:nvSpPr>
          <p:cNvPr id="6" name="Espaço Reservado para Conteúdo 5"/>
          <p:cNvSpPr>
            <a:spLocks noGrp="1"/>
          </p:cNvSpPr>
          <p:nvPr>
            <p:ph idx="1"/>
          </p:nvPr>
        </p:nvSpPr>
        <p:spPr/>
        <p:txBody>
          <a:bodyPr/>
          <a:lstStyle/>
          <a:p>
            <a:pPr marL="0" indent="0">
              <a:buNone/>
            </a:pPr>
            <a:r>
              <a:rPr lang="pt-BR" dirty="0" smtClean="0"/>
              <a:t> CS 1.4.4 </a:t>
            </a:r>
            <a:r>
              <a:rPr lang="pt-BR" dirty="0"/>
              <a:t>Redimensionar texto: Exceto para legendas e imagens de texto, o texto pode ser redimensionado sem tecnologia </a:t>
            </a:r>
            <a:r>
              <a:rPr lang="pt-BR" dirty="0" err="1"/>
              <a:t>assistiva</a:t>
            </a:r>
            <a:r>
              <a:rPr lang="pt-BR" dirty="0"/>
              <a:t> até 200 </a:t>
            </a:r>
            <a:r>
              <a:rPr lang="pt-BR" dirty="0" err="1"/>
              <a:t>porcento</a:t>
            </a:r>
            <a:r>
              <a:rPr lang="pt-BR" dirty="0"/>
              <a:t> sem perder conteúdo ou funcionalidade. (Nível AA)</a:t>
            </a:r>
          </a:p>
        </p:txBody>
      </p:sp>
    </p:spTree>
    <p:extLst>
      <p:ext uri="{BB962C8B-B14F-4D97-AF65-F5344CB8AC3E}">
        <p14:creationId xmlns:p14="http://schemas.microsoft.com/office/powerpoint/2010/main" val="649917171"/>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pt-BR" dirty="0" smtClean="0"/>
              <a:t>Site do Enem-  Aumento da Fonte sem perder conteúdo</a:t>
            </a:r>
            <a:endParaRPr lang="pt-BR" dirty="0"/>
          </a:p>
        </p:txBody>
      </p:sp>
      <p:pic>
        <p:nvPicPr>
          <p:cNvPr id="5" name="Espaço Reservado para Imagem 4"/>
          <p:cNvPicPr>
            <a:picLocks noGrp="1" noChangeAspect="1"/>
          </p:cNvPicPr>
          <p:nvPr>
            <p:ph type="pic" idx="1"/>
          </p:nvPr>
        </p:nvPicPr>
        <p:blipFill>
          <a:blip r:embed="rId2" cstate="print">
            <a:extLst>
              <a:ext uri="{28A0092B-C50C-407E-A947-70E740481C1C}">
                <a14:useLocalDpi xmlns:a14="http://schemas.microsoft.com/office/drawing/2010/main" val="0"/>
              </a:ext>
            </a:extLst>
          </a:blip>
          <a:srcRect t="3893" b="3893"/>
          <a:stretch>
            <a:fillRect/>
          </a:stretch>
        </p:blipFill>
        <p:spPr>
          <a:xfrm>
            <a:off x="0" y="333375"/>
            <a:ext cx="9036050" cy="4394200"/>
          </a:xfrm>
        </p:spPr>
      </p:pic>
      <p:sp>
        <p:nvSpPr>
          <p:cNvPr id="4" name="Espaço Reservado para Texto 3"/>
          <p:cNvSpPr>
            <a:spLocks noGrp="1"/>
          </p:cNvSpPr>
          <p:nvPr>
            <p:ph type="body" sz="half" idx="2"/>
          </p:nvPr>
        </p:nvSpPr>
        <p:spPr/>
        <p:txBody>
          <a:bodyPr/>
          <a:lstStyle/>
          <a:p>
            <a:r>
              <a:rPr lang="pt-BR" dirty="0">
                <a:hlinkClick r:id="rId3"/>
              </a:rPr>
              <a:t>http://enem.inep.gov.br</a:t>
            </a:r>
            <a:r>
              <a:rPr lang="pt-BR" dirty="0" smtClean="0">
                <a:hlinkClick r:id="rId3"/>
              </a:rPr>
              <a:t>/</a:t>
            </a:r>
            <a:endParaRPr lang="pt-BR" dirty="0" smtClean="0"/>
          </a:p>
          <a:p>
            <a:endParaRPr lang="pt-BR" dirty="0"/>
          </a:p>
        </p:txBody>
      </p:sp>
    </p:spTree>
    <p:extLst>
      <p:ext uri="{BB962C8B-B14F-4D97-AF65-F5344CB8AC3E}">
        <p14:creationId xmlns:p14="http://schemas.microsoft.com/office/powerpoint/2010/main" val="1371946717"/>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pt-BR" dirty="0" smtClean="0"/>
              <a:t>Site da Prefeitura do Campus Capital: Aumento da fonte com perda de conteúdo.</a:t>
            </a:r>
            <a:endParaRPr lang="pt-BR" dirty="0"/>
          </a:p>
        </p:txBody>
      </p:sp>
      <p:pic>
        <p:nvPicPr>
          <p:cNvPr id="5" name="Espaço Reservado para Imagem 4"/>
          <p:cNvPicPr>
            <a:picLocks noGrp="1" noChangeAspect="1"/>
          </p:cNvPicPr>
          <p:nvPr>
            <p:ph type="pic" idx="1"/>
          </p:nvPr>
        </p:nvPicPr>
        <p:blipFill>
          <a:blip r:embed="rId2" cstate="print">
            <a:extLst>
              <a:ext uri="{28A0092B-C50C-407E-A947-70E740481C1C}">
                <a14:useLocalDpi xmlns:a14="http://schemas.microsoft.com/office/drawing/2010/main" val="0"/>
              </a:ext>
            </a:extLst>
          </a:blip>
          <a:srcRect t="4766" b="4766"/>
          <a:stretch>
            <a:fillRect/>
          </a:stretch>
        </p:blipFill>
        <p:spPr>
          <a:xfrm>
            <a:off x="107950" y="612775"/>
            <a:ext cx="8928100" cy="4114800"/>
          </a:xfrm>
        </p:spPr>
      </p:pic>
      <p:sp>
        <p:nvSpPr>
          <p:cNvPr id="4" name="Espaço Reservado para Texto 3"/>
          <p:cNvSpPr>
            <a:spLocks noGrp="1"/>
          </p:cNvSpPr>
          <p:nvPr>
            <p:ph type="body" sz="half" idx="2"/>
          </p:nvPr>
        </p:nvSpPr>
        <p:spPr/>
        <p:txBody>
          <a:bodyPr/>
          <a:lstStyle/>
          <a:p>
            <a:r>
              <a:rPr lang="pt-BR" dirty="0">
                <a:hlinkClick r:id="rId3"/>
              </a:rPr>
              <a:t>http://www.puspc.usp.br</a:t>
            </a:r>
            <a:r>
              <a:rPr lang="pt-BR" dirty="0" smtClean="0">
                <a:hlinkClick r:id="rId3"/>
              </a:rPr>
              <a:t>/</a:t>
            </a:r>
            <a:endParaRPr lang="pt-BR" dirty="0" smtClean="0"/>
          </a:p>
          <a:p>
            <a:endParaRPr lang="pt-BR" dirty="0"/>
          </a:p>
        </p:txBody>
      </p:sp>
    </p:spTree>
    <p:extLst>
      <p:ext uri="{BB962C8B-B14F-4D97-AF65-F5344CB8AC3E}">
        <p14:creationId xmlns:p14="http://schemas.microsoft.com/office/powerpoint/2010/main" val="89983028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tângulo 11"/>
          <p:cNvSpPr/>
          <p:nvPr/>
        </p:nvSpPr>
        <p:spPr>
          <a:xfrm>
            <a:off x="2009262" y="5000636"/>
            <a:ext cx="5630387" cy="461665"/>
          </a:xfrm>
          <a:prstGeom prst="rect">
            <a:avLst/>
          </a:prstGeom>
        </p:spPr>
        <p:txBody>
          <a:bodyPr wrap="none">
            <a:spAutoFit/>
          </a:bodyPr>
          <a:lstStyle/>
          <a:p>
            <a:pPr algn="ctr"/>
            <a:r>
              <a:rPr lang="pt-BR" sz="2400" dirty="0" smtClean="0"/>
              <a:t>Movimento do mouse com a boca e sopro</a:t>
            </a:r>
            <a:endParaRPr lang="pt-BR" sz="2400" dirty="0">
              <a:solidFill>
                <a:srgbClr val="FFFF00"/>
              </a:solidFill>
            </a:endParaRPr>
          </a:p>
        </p:txBody>
      </p:sp>
      <p:pic>
        <p:nvPicPr>
          <p:cNvPr id="4098" name="Picture 2"/>
          <p:cNvPicPr>
            <a:picLocks noChangeAspect="1" noChangeArrowheads="1"/>
          </p:cNvPicPr>
          <p:nvPr/>
        </p:nvPicPr>
        <p:blipFill>
          <a:blip r:embed="rId3" cstate="print"/>
          <a:srcRect l="31845" t="38086" r="39055" b="37500"/>
          <a:stretch>
            <a:fillRect/>
          </a:stretch>
        </p:blipFill>
        <p:spPr bwMode="auto">
          <a:xfrm>
            <a:off x="2143108" y="1928802"/>
            <a:ext cx="5603597" cy="2643206"/>
          </a:xfrm>
          <a:prstGeom prst="rect">
            <a:avLst/>
          </a:prstGeom>
          <a:noFill/>
          <a:ln w="9525">
            <a:noFill/>
            <a:miter lim="800000"/>
            <a:headEnd/>
            <a:tailEnd/>
          </a:ln>
        </p:spPr>
      </p:pic>
      <p:sp>
        <p:nvSpPr>
          <p:cNvPr id="3" name="Título 2"/>
          <p:cNvSpPr>
            <a:spLocks noGrp="1"/>
          </p:cNvSpPr>
          <p:nvPr>
            <p:ph type="title"/>
          </p:nvPr>
        </p:nvSpPr>
        <p:spPr/>
        <p:txBody>
          <a:bodyPr/>
          <a:lstStyle/>
          <a:p>
            <a:endParaRPr lang="pt-BR"/>
          </a:p>
        </p:txBody>
      </p:sp>
    </p:spTree>
    <p:extLst>
      <p:ext uri="{BB962C8B-B14F-4D97-AF65-F5344CB8AC3E}">
        <p14:creationId xmlns:p14="http://schemas.microsoft.com/office/powerpoint/2010/main" val="372245691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tângulo 11"/>
          <p:cNvSpPr/>
          <p:nvPr/>
        </p:nvSpPr>
        <p:spPr>
          <a:xfrm>
            <a:off x="3475550" y="5643578"/>
            <a:ext cx="1962396" cy="461665"/>
          </a:xfrm>
          <a:prstGeom prst="rect">
            <a:avLst/>
          </a:prstGeom>
        </p:spPr>
        <p:txBody>
          <a:bodyPr wrap="none">
            <a:spAutoFit/>
          </a:bodyPr>
          <a:lstStyle/>
          <a:p>
            <a:pPr algn="ctr"/>
            <a:r>
              <a:rPr lang="pt-BR" sz="2400" dirty="0" smtClean="0"/>
              <a:t>Mouse ocular</a:t>
            </a:r>
            <a:endParaRPr lang="pt-BR" sz="2400" dirty="0">
              <a:solidFill>
                <a:srgbClr val="FFFF00"/>
              </a:solidFill>
            </a:endParaRPr>
          </a:p>
        </p:txBody>
      </p:sp>
      <p:pic>
        <p:nvPicPr>
          <p:cNvPr id="9" name="Imagem 8" descr="10132_20050226201433.jpg"/>
          <p:cNvPicPr>
            <a:picLocks noChangeAspect="1"/>
          </p:cNvPicPr>
          <p:nvPr/>
        </p:nvPicPr>
        <p:blipFill>
          <a:blip r:embed="rId3" cstate="print"/>
          <a:stretch>
            <a:fillRect/>
          </a:stretch>
        </p:blipFill>
        <p:spPr>
          <a:xfrm>
            <a:off x="2357422" y="2000240"/>
            <a:ext cx="4278573" cy="3140976"/>
          </a:xfrm>
          <a:prstGeom prst="rect">
            <a:avLst/>
          </a:prstGeom>
        </p:spPr>
      </p:pic>
      <p:sp>
        <p:nvSpPr>
          <p:cNvPr id="3" name="Título 2"/>
          <p:cNvSpPr>
            <a:spLocks noGrp="1"/>
          </p:cNvSpPr>
          <p:nvPr>
            <p:ph type="title"/>
          </p:nvPr>
        </p:nvSpPr>
        <p:spPr/>
        <p:txBody>
          <a:bodyPr/>
          <a:lstStyle/>
          <a:p>
            <a:endParaRPr lang="pt-BR"/>
          </a:p>
        </p:txBody>
      </p:sp>
    </p:spTree>
    <p:extLst>
      <p:ext uri="{BB962C8B-B14F-4D97-AF65-F5344CB8AC3E}">
        <p14:creationId xmlns:p14="http://schemas.microsoft.com/office/powerpoint/2010/main" val="220350590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tângulo 11"/>
          <p:cNvSpPr/>
          <p:nvPr/>
        </p:nvSpPr>
        <p:spPr>
          <a:xfrm>
            <a:off x="1502874" y="5643578"/>
            <a:ext cx="6122317" cy="461665"/>
          </a:xfrm>
          <a:prstGeom prst="rect">
            <a:avLst/>
          </a:prstGeom>
        </p:spPr>
        <p:txBody>
          <a:bodyPr wrap="none">
            <a:spAutoFit/>
          </a:bodyPr>
          <a:lstStyle/>
          <a:p>
            <a:pPr algn="ctr"/>
            <a:r>
              <a:rPr lang="pt-BR" sz="2400" dirty="0" smtClean="0"/>
              <a:t>Capacete para teclar com a cabeça (Tamanduá)</a:t>
            </a:r>
            <a:endParaRPr lang="pt-BR" sz="2400" dirty="0">
              <a:solidFill>
                <a:srgbClr val="FFFF00"/>
              </a:solidFill>
            </a:endParaRPr>
          </a:p>
        </p:txBody>
      </p:sp>
      <p:pic>
        <p:nvPicPr>
          <p:cNvPr id="10" name="Imagem 9" descr="DSC_7017_200x150_1161983536.jpg"/>
          <p:cNvPicPr>
            <a:picLocks noChangeAspect="1"/>
          </p:cNvPicPr>
          <p:nvPr/>
        </p:nvPicPr>
        <p:blipFill>
          <a:blip r:embed="rId3" cstate="print"/>
          <a:stretch>
            <a:fillRect/>
          </a:stretch>
        </p:blipFill>
        <p:spPr>
          <a:xfrm>
            <a:off x="4929190" y="2714620"/>
            <a:ext cx="3429017" cy="2571763"/>
          </a:xfrm>
          <a:prstGeom prst="rect">
            <a:avLst/>
          </a:prstGeom>
        </p:spPr>
      </p:pic>
      <p:pic>
        <p:nvPicPr>
          <p:cNvPr id="11" name="Imagem 10" descr="telecentroseped.jpg"/>
          <p:cNvPicPr>
            <a:picLocks noChangeAspect="1"/>
          </p:cNvPicPr>
          <p:nvPr/>
        </p:nvPicPr>
        <p:blipFill>
          <a:blip r:embed="rId4" cstate="print"/>
          <a:stretch>
            <a:fillRect/>
          </a:stretch>
        </p:blipFill>
        <p:spPr>
          <a:xfrm>
            <a:off x="1000100" y="1500174"/>
            <a:ext cx="3929090" cy="3929090"/>
          </a:xfrm>
          <a:prstGeom prst="rect">
            <a:avLst/>
          </a:prstGeom>
        </p:spPr>
      </p:pic>
      <p:sp>
        <p:nvSpPr>
          <p:cNvPr id="3" name="Título 2"/>
          <p:cNvSpPr>
            <a:spLocks noGrp="1"/>
          </p:cNvSpPr>
          <p:nvPr>
            <p:ph type="title"/>
          </p:nvPr>
        </p:nvSpPr>
        <p:spPr/>
        <p:txBody>
          <a:bodyPr/>
          <a:lstStyle/>
          <a:p>
            <a:endParaRPr lang="pt-BR"/>
          </a:p>
        </p:txBody>
      </p:sp>
    </p:spTree>
    <p:extLst>
      <p:ext uri="{BB962C8B-B14F-4D97-AF65-F5344CB8AC3E}">
        <p14:creationId xmlns:p14="http://schemas.microsoft.com/office/powerpoint/2010/main" val="284396901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tângulo 11"/>
          <p:cNvSpPr/>
          <p:nvPr/>
        </p:nvSpPr>
        <p:spPr>
          <a:xfrm>
            <a:off x="2598389" y="5643578"/>
            <a:ext cx="3716723" cy="461665"/>
          </a:xfrm>
          <a:prstGeom prst="rect">
            <a:avLst/>
          </a:prstGeom>
        </p:spPr>
        <p:txBody>
          <a:bodyPr wrap="none">
            <a:spAutoFit/>
          </a:bodyPr>
          <a:lstStyle/>
          <a:p>
            <a:pPr algn="ctr"/>
            <a:r>
              <a:rPr lang="pt-BR" sz="2400" dirty="0" smtClean="0"/>
              <a:t>Mouse acionado com os pés</a:t>
            </a:r>
            <a:endParaRPr lang="pt-BR" sz="2400" dirty="0">
              <a:solidFill>
                <a:srgbClr val="FFFF00"/>
              </a:solidFill>
            </a:endParaRPr>
          </a:p>
        </p:txBody>
      </p:sp>
      <p:pic>
        <p:nvPicPr>
          <p:cNvPr id="9" name="Imagem 8" descr="1191494685_raton-para-el-pie.jpg"/>
          <p:cNvPicPr>
            <a:picLocks noChangeAspect="1"/>
          </p:cNvPicPr>
          <p:nvPr/>
        </p:nvPicPr>
        <p:blipFill>
          <a:blip r:embed="rId3" cstate="print"/>
          <a:stretch>
            <a:fillRect/>
          </a:stretch>
        </p:blipFill>
        <p:spPr>
          <a:xfrm>
            <a:off x="642910" y="1785926"/>
            <a:ext cx="4492644" cy="3417618"/>
          </a:xfrm>
          <a:prstGeom prst="rect">
            <a:avLst/>
          </a:prstGeom>
        </p:spPr>
      </p:pic>
      <p:pic>
        <p:nvPicPr>
          <p:cNvPr id="11" name="Imagem 10" descr="04_usb.jpg"/>
          <p:cNvPicPr>
            <a:picLocks noChangeAspect="1"/>
          </p:cNvPicPr>
          <p:nvPr/>
        </p:nvPicPr>
        <p:blipFill>
          <a:blip r:embed="rId4" cstate="print"/>
          <a:srcRect l="5181" t="12272" r="6736" b="5917"/>
          <a:stretch>
            <a:fillRect/>
          </a:stretch>
        </p:blipFill>
        <p:spPr>
          <a:xfrm>
            <a:off x="5572132" y="1928802"/>
            <a:ext cx="2643206" cy="3109654"/>
          </a:xfrm>
          <a:prstGeom prst="rect">
            <a:avLst/>
          </a:prstGeom>
        </p:spPr>
      </p:pic>
      <p:sp>
        <p:nvSpPr>
          <p:cNvPr id="3" name="Título 2"/>
          <p:cNvSpPr>
            <a:spLocks noGrp="1"/>
          </p:cNvSpPr>
          <p:nvPr>
            <p:ph type="title"/>
          </p:nvPr>
        </p:nvSpPr>
        <p:spPr/>
        <p:txBody>
          <a:bodyPr/>
          <a:lstStyle/>
          <a:p>
            <a:endParaRPr lang="pt-BR"/>
          </a:p>
        </p:txBody>
      </p:sp>
    </p:spTree>
    <p:extLst>
      <p:ext uri="{BB962C8B-B14F-4D97-AF65-F5344CB8AC3E}">
        <p14:creationId xmlns:p14="http://schemas.microsoft.com/office/powerpoint/2010/main" val="406604002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tângulo 11"/>
          <p:cNvSpPr/>
          <p:nvPr/>
        </p:nvSpPr>
        <p:spPr>
          <a:xfrm>
            <a:off x="501503" y="2214554"/>
            <a:ext cx="3848811" cy="461665"/>
          </a:xfrm>
          <a:prstGeom prst="rect">
            <a:avLst/>
          </a:prstGeom>
        </p:spPr>
        <p:txBody>
          <a:bodyPr wrap="none">
            <a:spAutoFit/>
          </a:bodyPr>
          <a:lstStyle/>
          <a:p>
            <a:pPr algn="ctr"/>
            <a:r>
              <a:rPr lang="pt-BR" sz="2400" dirty="0" smtClean="0"/>
              <a:t>Máscara de teclado (colméia)</a:t>
            </a:r>
            <a:endParaRPr lang="pt-BR" sz="2400" dirty="0">
              <a:solidFill>
                <a:srgbClr val="FFFF00"/>
              </a:solidFill>
            </a:endParaRPr>
          </a:p>
        </p:txBody>
      </p:sp>
      <p:pic>
        <p:nvPicPr>
          <p:cNvPr id="10" name="Imagem 9" descr="Tclik.gif"/>
          <p:cNvPicPr>
            <a:picLocks noChangeAspect="1"/>
          </p:cNvPicPr>
          <p:nvPr/>
        </p:nvPicPr>
        <p:blipFill>
          <a:blip r:embed="rId3" cstate="print"/>
          <a:stretch>
            <a:fillRect/>
          </a:stretch>
        </p:blipFill>
        <p:spPr>
          <a:xfrm>
            <a:off x="357158" y="2857496"/>
            <a:ext cx="4021539" cy="2734646"/>
          </a:xfrm>
          <a:prstGeom prst="rect">
            <a:avLst/>
          </a:prstGeom>
        </p:spPr>
      </p:pic>
      <p:pic>
        <p:nvPicPr>
          <p:cNvPr id="11" name="Imagem 10" descr="orteses.jpg"/>
          <p:cNvPicPr>
            <a:picLocks noChangeAspect="1"/>
          </p:cNvPicPr>
          <p:nvPr/>
        </p:nvPicPr>
        <p:blipFill>
          <a:blip r:embed="rId4" cstate="print"/>
          <a:stretch>
            <a:fillRect/>
          </a:stretch>
        </p:blipFill>
        <p:spPr>
          <a:xfrm>
            <a:off x="4429124" y="2071678"/>
            <a:ext cx="3857652" cy="2898085"/>
          </a:xfrm>
          <a:prstGeom prst="rect">
            <a:avLst/>
          </a:prstGeom>
        </p:spPr>
      </p:pic>
      <p:sp>
        <p:nvSpPr>
          <p:cNvPr id="13" name="Retângulo 12"/>
          <p:cNvSpPr/>
          <p:nvPr/>
        </p:nvSpPr>
        <p:spPr>
          <a:xfrm>
            <a:off x="4853800" y="5214950"/>
            <a:ext cx="2145139" cy="461665"/>
          </a:xfrm>
          <a:prstGeom prst="rect">
            <a:avLst/>
          </a:prstGeom>
        </p:spPr>
        <p:txBody>
          <a:bodyPr wrap="none">
            <a:spAutoFit/>
          </a:bodyPr>
          <a:lstStyle/>
          <a:p>
            <a:pPr algn="ctr"/>
            <a:r>
              <a:rPr lang="pt-BR" sz="2400" dirty="0" err="1" smtClean="0"/>
              <a:t>Órtese</a:t>
            </a:r>
            <a:r>
              <a:rPr lang="pt-BR" sz="2400" dirty="0" smtClean="0"/>
              <a:t> (aranha)</a:t>
            </a:r>
            <a:endParaRPr lang="pt-BR" sz="2400" dirty="0">
              <a:solidFill>
                <a:srgbClr val="FFFF00"/>
              </a:solidFill>
            </a:endParaRPr>
          </a:p>
        </p:txBody>
      </p:sp>
      <p:sp>
        <p:nvSpPr>
          <p:cNvPr id="3" name="Título 2"/>
          <p:cNvSpPr>
            <a:spLocks noGrp="1"/>
          </p:cNvSpPr>
          <p:nvPr>
            <p:ph type="title"/>
          </p:nvPr>
        </p:nvSpPr>
        <p:spPr/>
        <p:txBody>
          <a:bodyPr/>
          <a:lstStyle/>
          <a:p>
            <a:endParaRPr lang="pt-BR"/>
          </a:p>
        </p:txBody>
      </p:sp>
    </p:spTree>
    <p:extLst>
      <p:ext uri="{BB962C8B-B14F-4D97-AF65-F5344CB8AC3E}">
        <p14:creationId xmlns:p14="http://schemas.microsoft.com/office/powerpoint/2010/main" val="360597240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tângulo 11"/>
          <p:cNvSpPr/>
          <p:nvPr/>
        </p:nvSpPr>
        <p:spPr>
          <a:xfrm>
            <a:off x="3379309" y="5643578"/>
            <a:ext cx="2369431" cy="461665"/>
          </a:xfrm>
          <a:prstGeom prst="rect">
            <a:avLst/>
          </a:prstGeom>
        </p:spPr>
        <p:txBody>
          <a:bodyPr wrap="none">
            <a:spAutoFit/>
          </a:bodyPr>
          <a:lstStyle/>
          <a:p>
            <a:pPr algn="ctr"/>
            <a:r>
              <a:rPr lang="pt-BR" sz="2400" dirty="0" smtClean="0"/>
              <a:t>Teclado ampliado</a:t>
            </a:r>
            <a:endParaRPr lang="pt-BR" sz="2400" dirty="0">
              <a:solidFill>
                <a:srgbClr val="FFFF00"/>
              </a:solidFill>
            </a:endParaRPr>
          </a:p>
        </p:txBody>
      </p:sp>
      <p:pic>
        <p:nvPicPr>
          <p:cNvPr id="9" name="Imagem 8" descr="kb_bp.jpg"/>
          <p:cNvPicPr>
            <a:picLocks noChangeAspect="1"/>
          </p:cNvPicPr>
          <p:nvPr/>
        </p:nvPicPr>
        <p:blipFill>
          <a:blip r:embed="rId3" cstate="print"/>
          <a:stretch>
            <a:fillRect/>
          </a:stretch>
        </p:blipFill>
        <p:spPr>
          <a:xfrm>
            <a:off x="1071538" y="2071678"/>
            <a:ext cx="7184621" cy="3143272"/>
          </a:xfrm>
          <a:prstGeom prst="rect">
            <a:avLst/>
          </a:prstGeom>
        </p:spPr>
      </p:pic>
      <p:sp>
        <p:nvSpPr>
          <p:cNvPr id="3" name="Título 2"/>
          <p:cNvSpPr>
            <a:spLocks noGrp="1"/>
          </p:cNvSpPr>
          <p:nvPr>
            <p:ph type="title"/>
          </p:nvPr>
        </p:nvSpPr>
        <p:spPr/>
        <p:txBody>
          <a:bodyPr/>
          <a:lstStyle/>
          <a:p>
            <a:endParaRPr lang="pt-BR"/>
          </a:p>
        </p:txBody>
      </p:sp>
    </p:spTree>
    <p:extLst>
      <p:ext uri="{BB962C8B-B14F-4D97-AF65-F5344CB8AC3E}">
        <p14:creationId xmlns:p14="http://schemas.microsoft.com/office/powerpoint/2010/main" val="139722098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tângulo 11"/>
          <p:cNvSpPr/>
          <p:nvPr/>
        </p:nvSpPr>
        <p:spPr>
          <a:xfrm>
            <a:off x="3153805" y="5643578"/>
            <a:ext cx="2820452" cy="461665"/>
          </a:xfrm>
          <a:prstGeom prst="rect">
            <a:avLst/>
          </a:prstGeom>
        </p:spPr>
        <p:txBody>
          <a:bodyPr wrap="none">
            <a:spAutoFit/>
          </a:bodyPr>
          <a:lstStyle/>
          <a:p>
            <a:pPr algn="ctr"/>
            <a:r>
              <a:rPr lang="pt-BR" sz="2400" dirty="0" smtClean="0"/>
              <a:t>Ampliador Eletrônico</a:t>
            </a:r>
            <a:endParaRPr lang="pt-BR" sz="2400" dirty="0">
              <a:solidFill>
                <a:srgbClr val="FFFF00"/>
              </a:solidFill>
            </a:endParaRPr>
          </a:p>
        </p:txBody>
      </p:sp>
      <p:pic>
        <p:nvPicPr>
          <p:cNvPr id="5122" name="Picture 2"/>
          <p:cNvPicPr>
            <a:picLocks noChangeAspect="1" noChangeArrowheads="1"/>
          </p:cNvPicPr>
          <p:nvPr/>
        </p:nvPicPr>
        <p:blipFill>
          <a:blip r:embed="rId3" cstate="print"/>
          <a:srcRect l="25256" t="43945" r="54429" b="29687"/>
          <a:stretch>
            <a:fillRect/>
          </a:stretch>
        </p:blipFill>
        <p:spPr bwMode="auto">
          <a:xfrm>
            <a:off x="2285984" y="1714488"/>
            <a:ext cx="4894826" cy="3571900"/>
          </a:xfrm>
          <a:prstGeom prst="rect">
            <a:avLst/>
          </a:prstGeom>
          <a:noFill/>
          <a:ln w="9525">
            <a:noFill/>
            <a:miter lim="800000"/>
            <a:headEnd/>
            <a:tailEnd/>
          </a:ln>
        </p:spPr>
      </p:pic>
      <p:sp>
        <p:nvSpPr>
          <p:cNvPr id="3" name="Título 2"/>
          <p:cNvSpPr>
            <a:spLocks noGrp="1"/>
          </p:cNvSpPr>
          <p:nvPr>
            <p:ph type="title"/>
          </p:nvPr>
        </p:nvSpPr>
        <p:spPr/>
        <p:txBody>
          <a:bodyPr/>
          <a:lstStyle/>
          <a:p>
            <a:endParaRPr lang="pt-BR"/>
          </a:p>
        </p:txBody>
      </p:sp>
    </p:spTree>
    <p:extLst>
      <p:ext uri="{BB962C8B-B14F-4D97-AF65-F5344CB8AC3E}">
        <p14:creationId xmlns:p14="http://schemas.microsoft.com/office/powerpoint/2010/main" val="94949776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r>
              <a:rPr lang="pt-BR" dirty="0" smtClean="0"/>
              <a:t>Acessibilidade em sistemas computacionais</a:t>
            </a:r>
          </a:p>
          <a:p>
            <a:r>
              <a:rPr lang="pt-BR" dirty="0" smtClean="0"/>
              <a:t>Acessibilidade na Web: W3C e WAI</a:t>
            </a:r>
          </a:p>
          <a:p>
            <a:r>
              <a:rPr lang="pt-BR" dirty="0" smtClean="0"/>
              <a:t>WCAG 2.0: organização e princípios</a:t>
            </a:r>
          </a:p>
          <a:p>
            <a:r>
              <a:rPr lang="pt-BR" dirty="0" smtClean="0"/>
              <a:t>Diretrizes </a:t>
            </a:r>
            <a:r>
              <a:rPr lang="en-US" dirty="0" smtClean="0"/>
              <a:t>para </a:t>
            </a:r>
            <a:r>
              <a:rPr lang="en-US" dirty="0" err="1" smtClean="0"/>
              <a:t>nível</a:t>
            </a:r>
            <a:r>
              <a:rPr lang="en-US" dirty="0" smtClean="0"/>
              <a:t> A</a:t>
            </a:r>
            <a:endParaRPr lang="pt-BR" dirty="0" smtClean="0"/>
          </a:p>
        </p:txBody>
      </p:sp>
    </p:spTree>
    <p:extLst>
      <p:ext uri="{BB962C8B-B14F-4D97-AF65-F5344CB8AC3E}">
        <p14:creationId xmlns:p14="http://schemas.microsoft.com/office/powerpoint/2010/main" val="14733851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6"/>
          <p:cNvSpPr>
            <a:spLocks noGrp="1"/>
          </p:cNvSpPr>
          <p:nvPr>
            <p:ph type="title"/>
          </p:nvPr>
        </p:nvSpPr>
        <p:spPr>
          <a:xfrm>
            <a:off x="571472" y="5715016"/>
            <a:ext cx="7772400" cy="900113"/>
          </a:xfrm>
        </p:spPr>
        <p:txBody>
          <a:bodyPr>
            <a:normAutofit fontScale="90000"/>
          </a:bodyPr>
          <a:lstStyle/>
          <a:p>
            <a:r>
              <a:rPr lang="pt-BR" dirty="0" err="1" smtClean="0"/>
              <a:t>Headmouse</a:t>
            </a:r>
            <a:r>
              <a:rPr lang="pt-BR" dirty="0" smtClean="0"/>
              <a:t/>
            </a:r>
            <a:br>
              <a:rPr lang="pt-BR" dirty="0" smtClean="0"/>
            </a:br>
            <a:endParaRPr lang="pt-BR" dirty="0"/>
          </a:p>
        </p:txBody>
      </p:sp>
      <p:pic>
        <p:nvPicPr>
          <p:cNvPr id="2050" name="Picture 2">
            <a:hlinkClick r:id="rId2" action="ppaction://program"/>
          </p:cNvPr>
          <p:cNvPicPr>
            <a:picLocks noChangeAspect="1" noChangeArrowheads="1"/>
          </p:cNvPicPr>
          <p:nvPr/>
        </p:nvPicPr>
        <p:blipFill>
          <a:blip r:embed="rId3" cstate="print"/>
          <a:srcRect/>
          <a:stretch>
            <a:fillRect/>
          </a:stretch>
        </p:blipFill>
        <p:spPr bwMode="auto">
          <a:xfrm>
            <a:off x="933450" y="1352550"/>
            <a:ext cx="7277100" cy="4152900"/>
          </a:xfrm>
          <a:prstGeom prst="rect">
            <a:avLst/>
          </a:prstGeom>
          <a:noFill/>
          <a:ln w="9525">
            <a:noFill/>
            <a:miter lim="800000"/>
            <a:headEnd/>
            <a:tailEnd/>
          </a:ln>
        </p:spPr>
      </p:pic>
    </p:spTree>
    <p:extLst>
      <p:ext uri="{BB962C8B-B14F-4D97-AF65-F5344CB8AC3E}">
        <p14:creationId xmlns:p14="http://schemas.microsoft.com/office/powerpoint/2010/main" val="115614751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Impressora</a:t>
            </a:r>
            <a:r>
              <a:rPr lang="en-US" dirty="0" smtClean="0"/>
              <a:t> Braille</a:t>
            </a:r>
            <a:endParaRPr lang="pt-BR" dirty="0"/>
          </a:p>
        </p:txBody>
      </p:sp>
      <p:sp>
        <p:nvSpPr>
          <p:cNvPr id="8" name="Rectangle 7"/>
          <p:cNvSpPr/>
          <p:nvPr/>
        </p:nvSpPr>
        <p:spPr>
          <a:xfrm>
            <a:off x="3071802" y="5500702"/>
            <a:ext cx="5357834" cy="646331"/>
          </a:xfrm>
          <a:prstGeom prst="rect">
            <a:avLst/>
          </a:prstGeom>
        </p:spPr>
        <p:txBody>
          <a:bodyPr wrap="square">
            <a:spAutoFit/>
          </a:bodyPr>
          <a:lstStyle/>
          <a:p>
            <a:r>
              <a:rPr lang="pt-BR" dirty="0" smtClean="0"/>
              <a:t>Fonte (e veja mais sobre Braille em): http://intervox.nce.ufrj.br/~fabiano/braille.htm</a:t>
            </a:r>
            <a:endParaRPr lang="pt-BR" dirty="0"/>
          </a:p>
        </p:txBody>
      </p:sp>
      <p:pic>
        <p:nvPicPr>
          <p:cNvPr id="53250" name="Picture 2" descr="FOTO DE UMA IMPRESSORA BRAILLE"/>
          <p:cNvPicPr>
            <a:picLocks noGrp="1" noChangeAspect="1" noChangeArrowheads="1"/>
          </p:cNvPicPr>
          <p:nvPr>
            <p:ph idx="1"/>
          </p:nvPr>
        </p:nvPicPr>
        <p:blipFill>
          <a:blip r:embed="rId2" cstate="print"/>
          <a:srcRect/>
          <a:stretch>
            <a:fillRect/>
          </a:stretch>
        </p:blipFill>
        <p:spPr bwMode="auto">
          <a:xfrm>
            <a:off x="1857356" y="1500174"/>
            <a:ext cx="4233882" cy="3936767"/>
          </a:xfrm>
          <a:prstGeom prst="rect">
            <a:avLst/>
          </a:prstGeom>
          <a:noFill/>
        </p:spPr>
      </p:pic>
    </p:spTree>
    <p:extLst>
      <p:ext uri="{BB962C8B-B14F-4D97-AF65-F5344CB8AC3E}">
        <p14:creationId xmlns:p14="http://schemas.microsoft.com/office/powerpoint/2010/main" val="165952321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Display Braille</a:t>
            </a:r>
            <a:endParaRPr lang="pt-BR" dirty="0"/>
          </a:p>
        </p:txBody>
      </p:sp>
      <p:sp>
        <p:nvSpPr>
          <p:cNvPr id="3" name="Content Placeholder 2"/>
          <p:cNvSpPr>
            <a:spLocks noGrp="1"/>
          </p:cNvSpPr>
          <p:nvPr>
            <p:ph idx="1"/>
          </p:nvPr>
        </p:nvSpPr>
        <p:spPr>
          <a:xfrm>
            <a:off x="685800" y="5786454"/>
            <a:ext cx="7772400" cy="309546"/>
          </a:xfrm>
        </p:spPr>
        <p:txBody>
          <a:bodyPr>
            <a:normAutofit fontScale="85000" lnSpcReduction="20000"/>
          </a:bodyPr>
          <a:lstStyle/>
          <a:p>
            <a:r>
              <a:rPr lang="pt-BR" sz="2000" dirty="0" smtClean="0"/>
              <a:t>Fonte: http://www.acessibilidadelegal.com/33-display-braille.</a:t>
            </a:r>
            <a:r>
              <a:rPr lang="pt-BR" sz="2000" dirty="0" err="1" smtClean="0"/>
              <a:t>php</a:t>
            </a:r>
            <a:endParaRPr lang="pt-BR" sz="2000" dirty="0"/>
          </a:p>
        </p:txBody>
      </p:sp>
      <p:pic>
        <p:nvPicPr>
          <p:cNvPr id="52226" name="Picture 2" descr="Imagem do Display Braille - Linha Braille Focus 80"/>
          <p:cNvPicPr>
            <a:picLocks noChangeAspect="1" noChangeArrowheads="1"/>
          </p:cNvPicPr>
          <p:nvPr/>
        </p:nvPicPr>
        <p:blipFill>
          <a:blip r:embed="rId2" cstate="print"/>
          <a:srcRect/>
          <a:stretch>
            <a:fillRect/>
          </a:stretch>
        </p:blipFill>
        <p:spPr bwMode="auto">
          <a:xfrm>
            <a:off x="1115616" y="1614382"/>
            <a:ext cx="6172216" cy="3975328"/>
          </a:xfrm>
          <a:prstGeom prst="rect">
            <a:avLst/>
          </a:prstGeom>
          <a:noFill/>
        </p:spPr>
      </p:pic>
    </p:spTree>
    <p:extLst>
      <p:ext uri="{BB962C8B-B14F-4D97-AF65-F5344CB8AC3E}">
        <p14:creationId xmlns:p14="http://schemas.microsoft.com/office/powerpoint/2010/main" val="352386991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pt-BR" dirty="0" smtClean="0"/>
              <a:t>Leitores de tela</a:t>
            </a:r>
          </a:p>
          <a:p>
            <a:endParaRPr lang="pt-BR" dirty="0"/>
          </a:p>
        </p:txBody>
      </p:sp>
      <p:sp>
        <p:nvSpPr>
          <p:cNvPr id="4" name="Espaço Reservado para Texto 3"/>
          <p:cNvSpPr>
            <a:spLocks noGrp="1"/>
          </p:cNvSpPr>
          <p:nvPr>
            <p:ph type="body" idx="1"/>
          </p:nvPr>
        </p:nvSpPr>
        <p:spPr/>
        <p:txBody>
          <a:bodyPr/>
          <a:lstStyle/>
          <a:p>
            <a:endParaRPr lang="pt-BR"/>
          </a:p>
        </p:txBody>
      </p:sp>
    </p:spTree>
    <p:extLst>
      <p:ext uri="{BB962C8B-B14F-4D97-AF65-F5344CB8AC3E}">
        <p14:creationId xmlns:p14="http://schemas.microsoft.com/office/powerpoint/2010/main" val="342360936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O </a:t>
            </a:r>
            <a:r>
              <a:rPr lang="en-US" dirty="0" err="1" smtClean="0"/>
              <a:t>que</a:t>
            </a:r>
            <a:r>
              <a:rPr lang="en-US" dirty="0" smtClean="0"/>
              <a:t> é?</a:t>
            </a:r>
            <a:endParaRPr lang="pt-BR" dirty="0"/>
          </a:p>
        </p:txBody>
      </p:sp>
      <p:sp>
        <p:nvSpPr>
          <p:cNvPr id="6" name="Content Placeholder 2"/>
          <p:cNvSpPr>
            <a:spLocks noGrp="1"/>
          </p:cNvSpPr>
          <p:nvPr>
            <p:ph idx="1"/>
          </p:nvPr>
        </p:nvSpPr>
        <p:spPr>
          <a:xfrm>
            <a:off x="457200" y="1600201"/>
            <a:ext cx="8229600" cy="3917032"/>
          </a:xfrm>
        </p:spPr>
        <p:txBody>
          <a:bodyPr>
            <a:normAutofit/>
          </a:bodyPr>
          <a:lstStyle/>
          <a:p>
            <a:pPr marL="420624" indent="-384048" fontAlgn="auto">
              <a:spcAft>
                <a:spcPts val="0"/>
              </a:spcAft>
              <a:defRPr/>
            </a:pPr>
            <a:r>
              <a:rPr lang="pt-BR" dirty="0" smtClean="0"/>
              <a:t>Software que lê o texto que está na tela.</a:t>
            </a:r>
          </a:p>
          <a:p>
            <a:pPr marL="420624" indent="-384048" fontAlgn="auto">
              <a:spcAft>
                <a:spcPts val="0"/>
              </a:spcAft>
              <a:defRPr/>
            </a:pPr>
            <a:endParaRPr lang="pt-BR" dirty="0" smtClean="0"/>
          </a:p>
          <a:p>
            <a:pPr marL="420624" indent="-384048" fontAlgn="auto">
              <a:spcAft>
                <a:spcPts val="0"/>
              </a:spcAft>
              <a:defRPr/>
            </a:pPr>
            <a:r>
              <a:rPr lang="pt-BR" dirty="0" smtClean="0"/>
              <a:t>A saída desta informação é para um sintetizador de voz ou um display braile.</a:t>
            </a:r>
          </a:p>
          <a:p>
            <a:pPr marL="436626" lvl="1" indent="0" fontAlgn="auto">
              <a:spcAft>
                <a:spcPts val="0"/>
              </a:spcAft>
              <a:buNone/>
              <a:defRPr/>
            </a:pPr>
            <a:endParaRPr lang="pt-BR" dirty="0" smtClean="0"/>
          </a:p>
        </p:txBody>
      </p:sp>
    </p:spTree>
    <p:extLst>
      <p:ext uri="{BB962C8B-B14F-4D97-AF65-F5344CB8AC3E}">
        <p14:creationId xmlns:p14="http://schemas.microsoft.com/office/powerpoint/2010/main" val="271627571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Alternativas</a:t>
            </a:r>
            <a:r>
              <a:rPr lang="en-US" dirty="0" smtClean="0"/>
              <a:t> </a:t>
            </a:r>
            <a:r>
              <a:rPr lang="en-US" dirty="0" err="1" smtClean="0"/>
              <a:t>em</a:t>
            </a:r>
            <a:r>
              <a:rPr lang="en-US" dirty="0" smtClean="0"/>
              <a:t> </a:t>
            </a:r>
            <a:r>
              <a:rPr lang="en-US" dirty="0" err="1" smtClean="0"/>
              <a:t>português</a:t>
            </a:r>
            <a:r>
              <a:rPr lang="en-US" dirty="0" smtClean="0"/>
              <a:t>:</a:t>
            </a:r>
            <a:endParaRPr lang="pt-BR" dirty="0"/>
          </a:p>
        </p:txBody>
      </p:sp>
      <p:pic>
        <p:nvPicPr>
          <p:cNvPr id="4" name="Imagem 12" descr="jaws.jpg"/>
          <p:cNvPicPr>
            <a:picLocks noChangeAspect="1"/>
          </p:cNvPicPr>
          <p:nvPr/>
        </p:nvPicPr>
        <p:blipFill>
          <a:blip r:embed="rId3" cstate="print"/>
          <a:stretch>
            <a:fillRect/>
          </a:stretch>
        </p:blipFill>
        <p:spPr>
          <a:xfrm>
            <a:off x="5953262" y="5357827"/>
            <a:ext cx="1643074" cy="1071254"/>
          </a:xfrm>
          <a:prstGeom prst="rect">
            <a:avLst/>
          </a:prstGeom>
        </p:spPr>
      </p:pic>
      <p:pic>
        <p:nvPicPr>
          <p:cNvPr id="5" name="Imagem 15" descr="dosvoxAntigo.gif"/>
          <p:cNvPicPr>
            <a:picLocks noChangeAspect="1"/>
          </p:cNvPicPr>
          <p:nvPr/>
        </p:nvPicPr>
        <p:blipFill>
          <a:blip r:embed="rId4" cstate="print"/>
          <a:stretch>
            <a:fillRect/>
          </a:stretch>
        </p:blipFill>
        <p:spPr>
          <a:xfrm>
            <a:off x="500034" y="3284984"/>
            <a:ext cx="1643074" cy="1272931"/>
          </a:xfrm>
          <a:prstGeom prst="rect">
            <a:avLst/>
          </a:prstGeom>
        </p:spPr>
      </p:pic>
      <p:pic>
        <p:nvPicPr>
          <p:cNvPr id="6" name="Imagem 16" descr="virtual.jpg"/>
          <p:cNvPicPr>
            <a:picLocks noChangeAspect="1"/>
          </p:cNvPicPr>
          <p:nvPr/>
        </p:nvPicPr>
        <p:blipFill>
          <a:blip r:embed="rId5" cstate="print"/>
          <a:stretch>
            <a:fillRect/>
          </a:stretch>
        </p:blipFill>
        <p:spPr>
          <a:xfrm>
            <a:off x="357159" y="1928802"/>
            <a:ext cx="2927993" cy="642942"/>
          </a:xfrm>
          <a:prstGeom prst="rect">
            <a:avLst/>
          </a:prstGeom>
        </p:spPr>
      </p:pic>
      <p:sp>
        <p:nvSpPr>
          <p:cNvPr id="7" name="Retângulo 18"/>
          <p:cNvSpPr/>
          <p:nvPr/>
        </p:nvSpPr>
        <p:spPr>
          <a:xfrm>
            <a:off x="297485" y="2420717"/>
            <a:ext cx="1857388" cy="369332"/>
          </a:xfrm>
          <a:prstGeom prst="rect">
            <a:avLst/>
          </a:prstGeom>
        </p:spPr>
        <p:txBody>
          <a:bodyPr wrap="square">
            <a:spAutoFit/>
          </a:bodyPr>
          <a:lstStyle/>
          <a:p>
            <a:r>
              <a:rPr lang="en-US" b="1" dirty="0" err="1" smtClean="0"/>
              <a:t>MicroPower</a:t>
            </a:r>
            <a:endParaRPr lang="pt-BR" b="1" dirty="0"/>
          </a:p>
        </p:txBody>
      </p:sp>
      <p:sp>
        <p:nvSpPr>
          <p:cNvPr id="8" name="Retângulo 19"/>
          <p:cNvSpPr/>
          <p:nvPr/>
        </p:nvSpPr>
        <p:spPr>
          <a:xfrm>
            <a:off x="827584" y="4557915"/>
            <a:ext cx="1571636" cy="369332"/>
          </a:xfrm>
          <a:prstGeom prst="rect">
            <a:avLst/>
          </a:prstGeom>
        </p:spPr>
        <p:txBody>
          <a:bodyPr wrap="square">
            <a:spAutoFit/>
          </a:bodyPr>
          <a:lstStyle/>
          <a:p>
            <a:r>
              <a:rPr lang="en-US" b="1" dirty="0" smtClean="0"/>
              <a:t>NCE/UFRJ</a:t>
            </a:r>
            <a:endParaRPr lang="pt-BR" b="1" dirty="0"/>
          </a:p>
        </p:txBody>
      </p:sp>
      <p:pic>
        <p:nvPicPr>
          <p:cNvPr id="56322" name="Picture 2"/>
          <p:cNvPicPr>
            <a:picLocks noChangeAspect="1" noChangeArrowheads="1"/>
          </p:cNvPicPr>
          <p:nvPr/>
        </p:nvPicPr>
        <p:blipFill>
          <a:blip r:embed="rId6" cstate="print"/>
          <a:srcRect/>
          <a:stretch>
            <a:fillRect/>
          </a:stretch>
        </p:blipFill>
        <p:spPr bwMode="auto">
          <a:xfrm>
            <a:off x="6948264" y="1941133"/>
            <a:ext cx="1945386" cy="1174242"/>
          </a:xfrm>
          <a:prstGeom prst="rect">
            <a:avLst/>
          </a:prstGeom>
          <a:noFill/>
          <a:ln w="9525">
            <a:noFill/>
            <a:miter lim="800000"/>
            <a:headEnd/>
            <a:tailEnd/>
          </a:ln>
        </p:spPr>
      </p:pic>
      <p:sp>
        <p:nvSpPr>
          <p:cNvPr id="15" name="Retângulo 18"/>
          <p:cNvSpPr/>
          <p:nvPr/>
        </p:nvSpPr>
        <p:spPr>
          <a:xfrm>
            <a:off x="7179108" y="3000372"/>
            <a:ext cx="1857388" cy="646331"/>
          </a:xfrm>
          <a:prstGeom prst="rect">
            <a:avLst/>
          </a:prstGeom>
        </p:spPr>
        <p:txBody>
          <a:bodyPr wrap="square">
            <a:spAutoFit/>
          </a:bodyPr>
          <a:lstStyle/>
          <a:p>
            <a:r>
              <a:rPr lang="en-US" b="1" dirty="0" err="1" smtClean="0"/>
              <a:t>Ministério</a:t>
            </a:r>
            <a:r>
              <a:rPr lang="en-US" b="1" dirty="0" smtClean="0"/>
              <a:t> das </a:t>
            </a:r>
            <a:r>
              <a:rPr lang="en-US" b="1" dirty="0" err="1" smtClean="0"/>
              <a:t>Comunicações</a:t>
            </a:r>
            <a:endParaRPr lang="pt-BR" b="1" dirty="0"/>
          </a:p>
        </p:txBody>
      </p:sp>
      <p:sp>
        <p:nvSpPr>
          <p:cNvPr id="17" name="Retângulo 19"/>
          <p:cNvSpPr/>
          <p:nvPr/>
        </p:nvSpPr>
        <p:spPr>
          <a:xfrm>
            <a:off x="7536868" y="5643578"/>
            <a:ext cx="1571636" cy="646331"/>
          </a:xfrm>
          <a:prstGeom prst="rect">
            <a:avLst/>
          </a:prstGeom>
        </p:spPr>
        <p:txBody>
          <a:bodyPr wrap="square">
            <a:spAutoFit/>
          </a:bodyPr>
          <a:lstStyle/>
          <a:p>
            <a:r>
              <a:rPr lang="en-US" b="1" dirty="0" smtClean="0"/>
              <a:t>Freedom Scientific</a:t>
            </a:r>
            <a:endParaRPr lang="pt-BR" b="1" dirty="0"/>
          </a:p>
        </p:txBody>
      </p:sp>
      <p:pic>
        <p:nvPicPr>
          <p:cNvPr id="9" name="Imagem 8"/>
          <p:cNvPicPr>
            <a:picLocks noChangeAspect="1"/>
          </p:cNvPicPr>
          <p:nvPr/>
        </p:nvPicPr>
        <p:blipFill>
          <a:blip r:embed="rId7" cstate="print"/>
          <a:stretch>
            <a:fillRect/>
          </a:stretch>
        </p:blipFill>
        <p:spPr>
          <a:xfrm>
            <a:off x="4479032" y="2505906"/>
            <a:ext cx="762000" cy="762000"/>
          </a:xfrm>
          <a:prstGeom prst="rect">
            <a:avLst/>
          </a:prstGeom>
        </p:spPr>
      </p:pic>
      <p:sp>
        <p:nvSpPr>
          <p:cNvPr id="16" name="Retângulo 18"/>
          <p:cNvSpPr/>
          <p:nvPr/>
        </p:nvSpPr>
        <p:spPr>
          <a:xfrm>
            <a:off x="4139952" y="3142709"/>
            <a:ext cx="1857388" cy="646331"/>
          </a:xfrm>
          <a:prstGeom prst="rect">
            <a:avLst/>
          </a:prstGeom>
        </p:spPr>
        <p:txBody>
          <a:bodyPr wrap="square">
            <a:spAutoFit/>
          </a:bodyPr>
          <a:lstStyle/>
          <a:p>
            <a:pPr algn="ctr"/>
            <a:r>
              <a:rPr lang="en-US" b="1" dirty="0" smtClean="0"/>
              <a:t>NVDA </a:t>
            </a:r>
            <a:r>
              <a:rPr lang="en-US" b="1" dirty="0" err="1" smtClean="0"/>
              <a:t>por</a:t>
            </a:r>
            <a:r>
              <a:rPr lang="en-US" b="1" dirty="0" smtClean="0"/>
              <a:t> </a:t>
            </a:r>
            <a:r>
              <a:rPr lang="en-US" b="1" dirty="0" err="1" smtClean="0"/>
              <a:t>NVAccess</a:t>
            </a:r>
            <a:endParaRPr lang="pt-BR" b="1" dirty="0"/>
          </a:p>
        </p:txBody>
      </p:sp>
      <p:sp>
        <p:nvSpPr>
          <p:cNvPr id="18" name="Retângulo 18"/>
          <p:cNvSpPr/>
          <p:nvPr/>
        </p:nvSpPr>
        <p:spPr>
          <a:xfrm>
            <a:off x="2583981" y="5885781"/>
            <a:ext cx="2708099" cy="369332"/>
          </a:xfrm>
          <a:prstGeom prst="rect">
            <a:avLst/>
          </a:prstGeom>
        </p:spPr>
        <p:txBody>
          <a:bodyPr wrap="square">
            <a:spAutoFit/>
          </a:bodyPr>
          <a:lstStyle/>
          <a:p>
            <a:r>
              <a:rPr lang="pt-BR" b="1" dirty="0" smtClean="0"/>
              <a:t>Orca por GNOME Project</a:t>
            </a:r>
            <a:endParaRPr lang="pt-BR" b="1" dirty="0"/>
          </a:p>
        </p:txBody>
      </p:sp>
      <p:pic>
        <p:nvPicPr>
          <p:cNvPr id="1030" name="Picture 6" descr="Orca logo - Orca with a white cane"/>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012339" y="4457032"/>
            <a:ext cx="1428750" cy="1428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354236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pt-BR" dirty="0" smtClean="0"/>
              <a:t>Acessibilidade na Web: W3C e WAI</a:t>
            </a:r>
          </a:p>
          <a:p>
            <a:endParaRPr lang="pt-BR" dirty="0"/>
          </a:p>
        </p:txBody>
      </p:sp>
      <p:sp>
        <p:nvSpPr>
          <p:cNvPr id="4" name="Espaço Reservado para Texto 3"/>
          <p:cNvSpPr>
            <a:spLocks noGrp="1"/>
          </p:cNvSpPr>
          <p:nvPr>
            <p:ph type="body" idx="1"/>
          </p:nvPr>
        </p:nvSpPr>
        <p:spPr/>
        <p:txBody>
          <a:bodyPr/>
          <a:lstStyle/>
          <a:p>
            <a:endParaRPr lang="pt-BR"/>
          </a:p>
        </p:txBody>
      </p:sp>
    </p:spTree>
    <p:extLst>
      <p:ext uri="{BB962C8B-B14F-4D97-AF65-F5344CB8AC3E}">
        <p14:creationId xmlns:p14="http://schemas.microsoft.com/office/powerpoint/2010/main" val="80839177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m 4"/>
          <p:cNvPicPr>
            <a:picLocks noChangeAspect="1"/>
          </p:cNvPicPr>
          <p:nvPr/>
        </p:nvPicPr>
        <p:blipFill>
          <a:blip r:embed="rId3" cstate="print"/>
          <a:stretch>
            <a:fillRect/>
          </a:stretch>
        </p:blipFill>
        <p:spPr>
          <a:xfrm>
            <a:off x="853895" y="1655750"/>
            <a:ext cx="7436210" cy="3546500"/>
          </a:xfrm>
          <a:prstGeom prst="rect">
            <a:avLst/>
          </a:prstGeom>
        </p:spPr>
      </p:pic>
      <p:sp>
        <p:nvSpPr>
          <p:cNvPr id="2" name="Retângulo 1"/>
          <p:cNvSpPr/>
          <p:nvPr/>
        </p:nvSpPr>
        <p:spPr>
          <a:xfrm>
            <a:off x="683568" y="5733256"/>
            <a:ext cx="8280920" cy="646331"/>
          </a:xfrm>
          <a:prstGeom prst="rect">
            <a:avLst/>
          </a:prstGeom>
        </p:spPr>
        <p:txBody>
          <a:bodyPr wrap="square">
            <a:spAutoFit/>
          </a:bodyPr>
          <a:lstStyle/>
          <a:p>
            <a:r>
              <a:rPr lang="en-US" dirty="0"/>
              <a:t>The World Wide Web Consortium (W3C) is an international community that develops open </a:t>
            </a:r>
            <a:r>
              <a:rPr lang="en-US" dirty="0">
                <a:hlinkClick r:id="rId4"/>
              </a:rPr>
              <a:t>standards</a:t>
            </a:r>
            <a:r>
              <a:rPr lang="en-US" dirty="0"/>
              <a:t> to ensure the long-term growth of the Web.</a:t>
            </a:r>
            <a:endParaRPr lang="pt-BR" dirty="0"/>
          </a:p>
        </p:txBody>
      </p:sp>
    </p:spTree>
    <p:extLst>
      <p:ext uri="{BB962C8B-B14F-4D97-AF65-F5344CB8AC3E}">
        <p14:creationId xmlns:p14="http://schemas.microsoft.com/office/powerpoint/2010/main" val="275245025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m 1"/>
          <p:cNvPicPr>
            <a:picLocks noChangeAspect="1"/>
          </p:cNvPicPr>
          <p:nvPr/>
        </p:nvPicPr>
        <p:blipFill>
          <a:blip r:embed="rId2" cstate="print"/>
          <a:stretch>
            <a:fillRect/>
          </a:stretch>
        </p:blipFill>
        <p:spPr>
          <a:xfrm>
            <a:off x="280406" y="3134034"/>
            <a:ext cx="8583188" cy="589932"/>
          </a:xfrm>
          <a:prstGeom prst="rect">
            <a:avLst/>
          </a:prstGeom>
        </p:spPr>
      </p:pic>
    </p:spTree>
    <p:extLst>
      <p:ext uri="{BB962C8B-B14F-4D97-AF65-F5344CB8AC3E}">
        <p14:creationId xmlns:p14="http://schemas.microsoft.com/office/powerpoint/2010/main" val="88144542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lstStyle/>
          <a:p>
            <a:r>
              <a:rPr lang="pt-BR" dirty="0" smtClean="0"/>
              <a:t>ACESSIBILIDADE DEVE VIR DESDE O INÍCIO DO PROJETO!</a:t>
            </a:r>
            <a:endParaRPr lang="pt-BR" dirty="0"/>
          </a:p>
        </p:txBody>
      </p:sp>
      <p:sp>
        <p:nvSpPr>
          <p:cNvPr id="4" name="Subtítulo 3"/>
          <p:cNvSpPr>
            <a:spLocks noGrp="1"/>
          </p:cNvSpPr>
          <p:nvPr>
            <p:ph type="subTitle" idx="1"/>
          </p:nvPr>
        </p:nvSpPr>
        <p:spPr/>
        <p:txBody>
          <a:bodyPr/>
          <a:lstStyle/>
          <a:p>
            <a:endParaRPr lang="pt-BR"/>
          </a:p>
        </p:txBody>
      </p:sp>
    </p:spTree>
    <p:extLst>
      <p:ext uri="{BB962C8B-B14F-4D97-AF65-F5344CB8AC3E}">
        <p14:creationId xmlns:p14="http://schemas.microsoft.com/office/powerpoint/2010/main" val="362498485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Referências para início dos estudos</a:t>
            </a:r>
            <a:endParaRPr lang="pt-BR" dirty="0"/>
          </a:p>
        </p:txBody>
      </p:sp>
      <p:sp>
        <p:nvSpPr>
          <p:cNvPr id="3" name="Espaço Reservado para Conteúdo 2"/>
          <p:cNvSpPr>
            <a:spLocks noGrp="1"/>
          </p:cNvSpPr>
          <p:nvPr>
            <p:ph idx="1"/>
          </p:nvPr>
        </p:nvSpPr>
        <p:spPr/>
        <p:txBody>
          <a:bodyPr/>
          <a:lstStyle/>
          <a:p>
            <a:r>
              <a:rPr lang="pt-BR" dirty="0" smtClean="0"/>
              <a:t>Os documentos da W3C</a:t>
            </a:r>
          </a:p>
          <a:p>
            <a:r>
              <a:rPr lang="pt-BR" dirty="0" smtClean="0"/>
              <a:t>Cartilha de Acessibilidade na Web do Escritório da W3C no Brasil: </a:t>
            </a:r>
            <a:r>
              <a:rPr lang="pt-BR" dirty="0" smtClean="0">
                <a:hlinkClick r:id="rId2"/>
              </a:rPr>
              <a:t>http</a:t>
            </a:r>
            <a:r>
              <a:rPr lang="pt-BR" dirty="0">
                <a:hlinkClick r:id="rId2"/>
              </a:rPr>
              <a:t>://</a:t>
            </a:r>
            <a:r>
              <a:rPr lang="pt-BR" dirty="0" smtClean="0">
                <a:hlinkClick r:id="rId2"/>
              </a:rPr>
              <a:t>acessibilidade.w3c.br/cartilha/</a:t>
            </a:r>
            <a:r>
              <a:rPr lang="pt-BR" dirty="0" smtClean="0"/>
              <a:t> </a:t>
            </a:r>
          </a:p>
          <a:p>
            <a:endParaRPr lang="pt-BR" dirty="0"/>
          </a:p>
          <a:p>
            <a:endParaRPr lang="pt-BR" dirty="0" smtClean="0"/>
          </a:p>
          <a:p>
            <a:endParaRPr lang="pt-BR" dirty="0"/>
          </a:p>
        </p:txBody>
      </p:sp>
    </p:spTree>
    <p:extLst>
      <p:ext uri="{BB962C8B-B14F-4D97-AF65-F5344CB8AC3E}">
        <p14:creationId xmlns:p14="http://schemas.microsoft.com/office/powerpoint/2010/main" val="236135133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5"/>
          <p:cNvSpPr>
            <a:spLocks noGrp="1"/>
          </p:cNvSpPr>
          <p:nvPr>
            <p:ph type="ctrTitle"/>
          </p:nvPr>
        </p:nvSpPr>
        <p:spPr/>
        <p:txBody>
          <a:bodyPr>
            <a:normAutofit fontScale="90000"/>
          </a:bodyPr>
          <a:lstStyle/>
          <a:p>
            <a:r>
              <a:rPr lang="pt-BR" dirty="0" smtClean="0"/>
              <a:t>DESIGN UNIVERSAL SEMPRE!</a:t>
            </a:r>
            <a:br>
              <a:rPr lang="pt-BR" dirty="0" smtClean="0"/>
            </a:br>
            <a:r>
              <a:rPr lang="pt-BR" dirty="0"/>
              <a:t/>
            </a:r>
            <a:br>
              <a:rPr lang="pt-BR" dirty="0"/>
            </a:br>
            <a:r>
              <a:rPr lang="pt-BR" dirty="0" smtClean="0"/>
              <a:t>Não há sentido em se fazer diversas versões do mesmo conteúdo!</a:t>
            </a:r>
            <a:endParaRPr lang="pt-BR" dirty="0"/>
          </a:p>
        </p:txBody>
      </p:sp>
      <p:sp>
        <p:nvSpPr>
          <p:cNvPr id="7" name="Subtítulo 6"/>
          <p:cNvSpPr>
            <a:spLocks noGrp="1"/>
          </p:cNvSpPr>
          <p:nvPr>
            <p:ph type="subTitle" idx="1"/>
          </p:nvPr>
        </p:nvSpPr>
        <p:spPr/>
        <p:txBody>
          <a:bodyPr/>
          <a:lstStyle/>
          <a:p>
            <a:endParaRPr lang="pt-BR" dirty="0"/>
          </a:p>
        </p:txBody>
      </p:sp>
    </p:spTree>
    <p:extLst>
      <p:ext uri="{BB962C8B-B14F-4D97-AF65-F5344CB8AC3E}">
        <p14:creationId xmlns:p14="http://schemas.microsoft.com/office/powerpoint/2010/main" val="157665256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pt-BR" dirty="0" smtClean="0"/>
              <a:t>Para haver acessibilidade na Web, é necessário:</a:t>
            </a:r>
            <a:endParaRPr lang="pt-BR" dirty="0"/>
          </a:p>
        </p:txBody>
      </p:sp>
      <p:sp>
        <p:nvSpPr>
          <p:cNvPr id="3" name="Espaço Reservado para Conteúdo 2"/>
          <p:cNvSpPr>
            <a:spLocks noGrp="1"/>
          </p:cNvSpPr>
          <p:nvPr>
            <p:ph idx="1"/>
          </p:nvPr>
        </p:nvSpPr>
        <p:spPr/>
        <p:txBody>
          <a:bodyPr/>
          <a:lstStyle/>
          <a:p>
            <a:r>
              <a:rPr lang="pt-BR" dirty="0" smtClean="0"/>
              <a:t>Conteúdo</a:t>
            </a:r>
          </a:p>
          <a:p>
            <a:r>
              <a:rPr lang="pt-BR" dirty="0" smtClean="0"/>
              <a:t>Navegadores</a:t>
            </a:r>
          </a:p>
          <a:p>
            <a:r>
              <a:rPr lang="pt-BR" dirty="0" smtClean="0"/>
              <a:t>Tecnologia </a:t>
            </a:r>
            <a:r>
              <a:rPr lang="pt-BR" dirty="0" err="1" smtClean="0"/>
              <a:t>assistiva</a:t>
            </a:r>
            <a:endParaRPr lang="pt-BR" dirty="0" smtClean="0"/>
          </a:p>
          <a:p>
            <a:r>
              <a:rPr lang="pt-BR" dirty="0" smtClean="0"/>
              <a:t>Conhecimento do usuário</a:t>
            </a:r>
          </a:p>
          <a:p>
            <a:r>
              <a:rPr lang="pt-BR" dirty="0" smtClean="0"/>
              <a:t>Desenvolvedores e usuários</a:t>
            </a:r>
          </a:p>
          <a:p>
            <a:r>
              <a:rPr lang="pt-BR" dirty="0" smtClean="0"/>
              <a:t>Ferramentas de autoria</a:t>
            </a:r>
          </a:p>
          <a:p>
            <a:r>
              <a:rPr lang="pt-BR" dirty="0" smtClean="0"/>
              <a:t>Ferramentas de avaliação</a:t>
            </a:r>
            <a:endParaRPr lang="pt-BR" dirty="0"/>
          </a:p>
        </p:txBody>
      </p:sp>
    </p:spTree>
    <p:extLst>
      <p:ext uri="{BB962C8B-B14F-4D97-AF65-F5344CB8AC3E}">
        <p14:creationId xmlns:p14="http://schemas.microsoft.com/office/powerpoint/2010/main" val="352842540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upo 12"/>
          <p:cNvGrpSpPr/>
          <p:nvPr/>
        </p:nvGrpSpPr>
        <p:grpSpPr>
          <a:xfrm>
            <a:off x="148944" y="669315"/>
            <a:ext cx="8846113" cy="5519370"/>
            <a:chOff x="148944" y="669315"/>
            <a:chExt cx="8846113" cy="5519370"/>
          </a:xfrm>
        </p:grpSpPr>
        <p:pic>
          <p:nvPicPr>
            <p:cNvPr id="1026" name="Picture 2" descr="illustration showing how components relate, detailed description at http://www.w3.org/WAI/intro/components-desc.html#relat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8944" y="669315"/>
              <a:ext cx="8846113" cy="5519370"/>
            </a:xfrm>
            <a:prstGeom prst="rect">
              <a:avLst/>
            </a:prstGeom>
            <a:noFill/>
            <a:extLst>
              <a:ext uri="{909E8E84-426E-40DD-AFC4-6F175D3DCCD1}">
                <a14:hiddenFill xmlns:a14="http://schemas.microsoft.com/office/drawing/2010/main">
                  <a:solidFill>
                    <a:srgbClr val="FFFFFF"/>
                  </a:solidFill>
                </a14:hiddenFill>
              </a:ext>
            </a:extLst>
          </p:spPr>
        </p:pic>
        <p:sp>
          <p:nvSpPr>
            <p:cNvPr id="4" name="CaixaDeTexto 3"/>
            <p:cNvSpPr txBox="1"/>
            <p:nvPr/>
          </p:nvSpPr>
          <p:spPr>
            <a:xfrm>
              <a:off x="3419872" y="675682"/>
              <a:ext cx="1828800" cy="369332"/>
            </a:xfrm>
            <a:prstGeom prst="rect">
              <a:avLst/>
            </a:prstGeom>
            <a:solidFill>
              <a:schemeClr val="bg1"/>
            </a:solidFill>
          </p:spPr>
          <p:txBody>
            <a:bodyPr wrap="square" rtlCol="0">
              <a:spAutoFit/>
            </a:bodyPr>
            <a:lstStyle/>
            <a:p>
              <a:pPr algn="ctr"/>
              <a:r>
                <a:rPr lang="pt-BR" sz="1800" kern="1200" dirty="0" smtClean="0">
                  <a:latin typeface="+mn-lt"/>
                  <a:ea typeface="+mn-ea"/>
                  <a:cs typeface="+mn-cs"/>
                </a:rPr>
                <a:t>Conteúdo</a:t>
              </a:r>
              <a:endParaRPr lang="pt-BR" sz="1800" kern="1200" dirty="0">
                <a:latin typeface="+mn-lt"/>
                <a:ea typeface="+mn-ea"/>
                <a:cs typeface="+mn-cs"/>
              </a:endParaRPr>
            </a:p>
          </p:txBody>
        </p:sp>
        <p:sp>
          <p:nvSpPr>
            <p:cNvPr id="6" name="CaixaDeTexto 5"/>
            <p:cNvSpPr txBox="1"/>
            <p:nvPr/>
          </p:nvSpPr>
          <p:spPr>
            <a:xfrm>
              <a:off x="971600" y="2699628"/>
              <a:ext cx="2917304" cy="369332"/>
            </a:xfrm>
            <a:prstGeom prst="rect">
              <a:avLst/>
            </a:prstGeom>
            <a:solidFill>
              <a:schemeClr val="bg1"/>
            </a:solidFill>
          </p:spPr>
          <p:txBody>
            <a:bodyPr wrap="square" rtlCol="0">
              <a:spAutoFit/>
            </a:bodyPr>
            <a:lstStyle/>
            <a:p>
              <a:pPr algn="r"/>
              <a:r>
                <a:rPr lang="pt-BR" sz="1800" kern="1200" dirty="0" smtClean="0">
                  <a:latin typeface="+mn-lt"/>
                  <a:ea typeface="+mn-ea"/>
                  <a:cs typeface="+mn-cs"/>
                </a:rPr>
                <a:t>Ferramentas de avaliação</a:t>
              </a:r>
              <a:endParaRPr lang="pt-BR" sz="1800" kern="1200" dirty="0">
                <a:latin typeface="+mn-lt"/>
                <a:ea typeface="+mn-ea"/>
                <a:cs typeface="+mn-cs"/>
              </a:endParaRPr>
            </a:p>
          </p:txBody>
        </p:sp>
        <p:sp>
          <p:nvSpPr>
            <p:cNvPr id="7" name="CaixaDeTexto 6"/>
            <p:cNvSpPr txBox="1"/>
            <p:nvPr/>
          </p:nvSpPr>
          <p:spPr>
            <a:xfrm>
              <a:off x="148944" y="5674749"/>
              <a:ext cx="1828800" cy="369332"/>
            </a:xfrm>
            <a:prstGeom prst="rect">
              <a:avLst/>
            </a:prstGeom>
            <a:solidFill>
              <a:schemeClr val="bg1"/>
            </a:solidFill>
          </p:spPr>
          <p:txBody>
            <a:bodyPr wrap="square" rtlCol="0">
              <a:spAutoFit/>
            </a:bodyPr>
            <a:lstStyle/>
            <a:p>
              <a:pPr algn="ctr"/>
              <a:r>
                <a:rPr lang="pt-BR" sz="1800" kern="1200" dirty="0" smtClean="0">
                  <a:latin typeface="+mn-lt"/>
                  <a:ea typeface="+mn-ea"/>
                  <a:cs typeface="+mn-cs"/>
                </a:rPr>
                <a:t>Desenvolvedores</a:t>
              </a:r>
              <a:endParaRPr lang="pt-BR" sz="1800" kern="1200" dirty="0">
                <a:latin typeface="+mn-lt"/>
                <a:ea typeface="+mn-ea"/>
                <a:cs typeface="+mn-cs"/>
              </a:endParaRPr>
            </a:p>
          </p:txBody>
        </p:sp>
        <p:sp>
          <p:nvSpPr>
            <p:cNvPr id="8" name="CaixaDeTexto 7"/>
            <p:cNvSpPr txBox="1"/>
            <p:nvPr/>
          </p:nvSpPr>
          <p:spPr>
            <a:xfrm>
              <a:off x="6825999" y="5674749"/>
              <a:ext cx="1828800" cy="369332"/>
            </a:xfrm>
            <a:prstGeom prst="rect">
              <a:avLst/>
            </a:prstGeom>
            <a:solidFill>
              <a:schemeClr val="bg1"/>
            </a:solidFill>
          </p:spPr>
          <p:txBody>
            <a:bodyPr wrap="square" rtlCol="0">
              <a:spAutoFit/>
            </a:bodyPr>
            <a:lstStyle/>
            <a:p>
              <a:pPr algn="ctr"/>
              <a:r>
                <a:rPr lang="pt-BR" sz="1800" kern="1200" dirty="0" smtClean="0">
                  <a:latin typeface="+mn-lt"/>
                  <a:ea typeface="+mn-ea"/>
                  <a:cs typeface="+mn-cs"/>
                </a:rPr>
                <a:t>Usuários</a:t>
              </a:r>
              <a:endParaRPr lang="pt-BR" sz="1800" kern="1200" dirty="0">
                <a:latin typeface="+mn-lt"/>
                <a:ea typeface="+mn-ea"/>
                <a:cs typeface="+mn-cs"/>
              </a:endParaRPr>
            </a:p>
          </p:txBody>
        </p:sp>
        <p:sp>
          <p:nvSpPr>
            <p:cNvPr id="9" name="CaixaDeTexto 8"/>
            <p:cNvSpPr txBox="1"/>
            <p:nvPr/>
          </p:nvSpPr>
          <p:spPr>
            <a:xfrm>
              <a:off x="5868144" y="3244334"/>
              <a:ext cx="2754560" cy="369332"/>
            </a:xfrm>
            <a:prstGeom prst="rect">
              <a:avLst/>
            </a:prstGeom>
            <a:solidFill>
              <a:schemeClr val="bg1"/>
            </a:solidFill>
          </p:spPr>
          <p:txBody>
            <a:bodyPr wrap="square" rtlCol="0">
              <a:spAutoFit/>
            </a:bodyPr>
            <a:lstStyle/>
            <a:p>
              <a:r>
                <a:rPr lang="pt-BR" sz="1800" kern="1200" dirty="0" smtClean="0">
                  <a:latin typeface="+mn-lt"/>
                  <a:ea typeface="+mn-ea"/>
                  <a:cs typeface="+mn-cs"/>
                </a:rPr>
                <a:t>Tecnologias </a:t>
              </a:r>
              <a:r>
                <a:rPr lang="pt-BR" sz="1800" kern="1200" dirty="0" err="1" smtClean="0">
                  <a:latin typeface="+mn-lt"/>
                  <a:ea typeface="+mn-ea"/>
                  <a:cs typeface="+mn-cs"/>
                </a:rPr>
                <a:t>assistivas</a:t>
              </a:r>
              <a:endParaRPr lang="pt-BR" sz="1800" kern="1200" dirty="0">
                <a:latin typeface="+mn-lt"/>
                <a:ea typeface="+mn-ea"/>
                <a:cs typeface="+mn-cs"/>
              </a:endParaRPr>
            </a:p>
          </p:txBody>
        </p:sp>
        <p:sp>
          <p:nvSpPr>
            <p:cNvPr id="10" name="CaixaDeTexto 9"/>
            <p:cNvSpPr txBox="1"/>
            <p:nvPr/>
          </p:nvSpPr>
          <p:spPr>
            <a:xfrm>
              <a:off x="5076056" y="2699628"/>
              <a:ext cx="3384376" cy="369332"/>
            </a:xfrm>
            <a:prstGeom prst="rect">
              <a:avLst/>
            </a:prstGeom>
            <a:solidFill>
              <a:schemeClr val="bg1"/>
            </a:solidFill>
          </p:spPr>
          <p:txBody>
            <a:bodyPr wrap="square" rtlCol="0">
              <a:spAutoFit/>
            </a:bodyPr>
            <a:lstStyle/>
            <a:p>
              <a:r>
                <a:rPr lang="pt-BR" sz="1800" kern="1200" dirty="0" smtClean="0">
                  <a:latin typeface="+mn-lt"/>
                  <a:ea typeface="+mn-ea"/>
                  <a:cs typeface="+mn-cs"/>
                </a:rPr>
                <a:t>Navegadores e tocadores de mídia</a:t>
              </a:r>
              <a:endParaRPr lang="pt-BR" sz="1800" kern="1200" dirty="0">
                <a:latin typeface="+mn-lt"/>
                <a:ea typeface="+mn-ea"/>
                <a:cs typeface="+mn-cs"/>
              </a:endParaRPr>
            </a:p>
          </p:txBody>
        </p:sp>
        <p:sp>
          <p:nvSpPr>
            <p:cNvPr id="11" name="CaixaDeTexto 10"/>
            <p:cNvSpPr txBox="1"/>
            <p:nvPr/>
          </p:nvSpPr>
          <p:spPr>
            <a:xfrm>
              <a:off x="214536" y="3212976"/>
              <a:ext cx="2917304" cy="369332"/>
            </a:xfrm>
            <a:prstGeom prst="rect">
              <a:avLst/>
            </a:prstGeom>
            <a:solidFill>
              <a:schemeClr val="bg1"/>
            </a:solidFill>
          </p:spPr>
          <p:txBody>
            <a:bodyPr wrap="square" rtlCol="0">
              <a:spAutoFit/>
            </a:bodyPr>
            <a:lstStyle/>
            <a:p>
              <a:pPr algn="r"/>
              <a:r>
                <a:rPr lang="pt-BR" sz="1800" kern="1200" dirty="0" smtClean="0">
                  <a:latin typeface="+mn-lt"/>
                  <a:ea typeface="+mn-ea"/>
                  <a:cs typeface="+mn-cs"/>
                </a:rPr>
                <a:t>Ferramentas de autoria</a:t>
              </a:r>
              <a:endParaRPr lang="pt-BR" sz="1800" kern="1200" dirty="0">
                <a:latin typeface="+mn-lt"/>
                <a:ea typeface="+mn-ea"/>
                <a:cs typeface="+mn-cs"/>
              </a:endParaRPr>
            </a:p>
          </p:txBody>
        </p:sp>
      </p:grpSp>
      <p:sp>
        <p:nvSpPr>
          <p:cNvPr id="12" name="CaixaDeTexto 11"/>
          <p:cNvSpPr txBox="1"/>
          <p:nvPr/>
        </p:nvSpPr>
        <p:spPr>
          <a:xfrm>
            <a:off x="5661224" y="1513752"/>
            <a:ext cx="3168399" cy="923330"/>
          </a:xfrm>
          <a:prstGeom prst="rect">
            <a:avLst/>
          </a:prstGeom>
          <a:noFill/>
        </p:spPr>
        <p:txBody>
          <a:bodyPr wrap="square" rtlCol="0">
            <a:spAutoFit/>
          </a:bodyPr>
          <a:lstStyle/>
          <a:p>
            <a:pPr algn="r"/>
            <a:r>
              <a:rPr lang="pt-BR" sz="1800" kern="1200" dirty="0" smtClean="0">
                <a:solidFill>
                  <a:schemeClr val="tx1"/>
                </a:solidFill>
                <a:latin typeface="+mn-lt"/>
                <a:ea typeface="+mn-ea"/>
                <a:cs typeface="+mn-cs"/>
              </a:rPr>
              <a:t>“Agentes de usuário” são usados para navegação e acess</a:t>
            </a:r>
            <a:r>
              <a:rPr lang="pt-BR" dirty="0" smtClean="0"/>
              <a:t>o ao conteúdo</a:t>
            </a:r>
            <a:endParaRPr lang="pt-BR" sz="1800" kern="1200" dirty="0">
              <a:solidFill>
                <a:schemeClr val="tx1"/>
              </a:solidFill>
              <a:latin typeface="+mn-lt"/>
              <a:ea typeface="+mn-ea"/>
              <a:cs typeface="+mn-cs"/>
            </a:endParaRPr>
          </a:p>
        </p:txBody>
      </p:sp>
      <p:sp>
        <p:nvSpPr>
          <p:cNvPr id="14" name="CaixaDeTexto 13"/>
          <p:cNvSpPr txBox="1"/>
          <p:nvPr/>
        </p:nvSpPr>
        <p:spPr>
          <a:xfrm>
            <a:off x="88988" y="1513752"/>
            <a:ext cx="3168399" cy="923330"/>
          </a:xfrm>
          <a:prstGeom prst="rect">
            <a:avLst/>
          </a:prstGeom>
          <a:noFill/>
        </p:spPr>
        <p:txBody>
          <a:bodyPr wrap="square" rtlCol="0">
            <a:spAutoFit/>
          </a:bodyPr>
          <a:lstStyle/>
          <a:p>
            <a:r>
              <a:rPr lang="pt-BR" sz="1800" kern="1200" dirty="0" smtClean="0">
                <a:solidFill>
                  <a:schemeClr val="tx1"/>
                </a:solidFill>
                <a:latin typeface="+mn-lt"/>
                <a:ea typeface="+mn-ea"/>
                <a:cs typeface="+mn-cs"/>
              </a:rPr>
              <a:t>Ferramentas de desenvolvimento são usadas para criar conteúdo</a:t>
            </a:r>
            <a:endParaRPr lang="pt-BR" sz="1800" kern="1200" dirty="0">
              <a:solidFill>
                <a:schemeClr val="tx1"/>
              </a:solidFill>
              <a:latin typeface="+mn-lt"/>
              <a:ea typeface="+mn-ea"/>
              <a:cs typeface="+mn-cs"/>
            </a:endParaRPr>
          </a:p>
        </p:txBody>
      </p:sp>
    </p:spTree>
    <p:extLst>
      <p:ext uri="{BB962C8B-B14F-4D97-AF65-F5344CB8AC3E}">
        <p14:creationId xmlns:p14="http://schemas.microsoft.com/office/powerpoint/2010/main" val="103207461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m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74876" y="426442"/>
            <a:ext cx="7194248" cy="6005117"/>
          </a:xfrm>
          <a:prstGeom prst="rect">
            <a:avLst/>
          </a:prstGeom>
        </p:spPr>
      </p:pic>
      <p:sp>
        <p:nvSpPr>
          <p:cNvPr id="10" name="CaixaDeTexto 9"/>
          <p:cNvSpPr txBox="1"/>
          <p:nvPr/>
        </p:nvSpPr>
        <p:spPr>
          <a:xfrm>
            <a:off x="3563888" y="444581"/>
            <a:ext cx="1828800" cy="369332"/>
          </a:xfrm>
          <a:prstGeom prst="rect">
            <a:avLst/>
          </a:prstGeom>
          <a:solidFill>
            <a:schemeClr val="bg1"/>
          </a:solidFill>
        </p:spPr>
        <p:txBody>
          <a:bodyPr wrap="square" rtlCol="0">
            <a:spAutoFit/>
          </a:bodyPr>
          <a:lstStyle/>
          <a:p>
            <a:pPr algn="ctr"/>
            <a:r>
              <a:rPr lang="pt-BR" sz="1800" kern="1200" dirty="0" smtClean="0">
                <a:latin typeface="+mn-lt"/>
                <a:ea typeface="+mn-ea"/>
                <a:cs typeface="+mn-cs"/>
              </a:rPr>
              <a:t>Conteúdo</a:t>
            </a:r>
            <a:endParaRPr lang="pt-BR" sz="1800" kern="1200" dirty="0">
              <a:latin typeface="+mn-lt"/>
              <a:ea typeface="+mn-ea"/>
              <a:cs typeface="+mn-cs"/>
            </a:endParaRPr>
          </a:p>
        </p:txBody>
      </p:sp>
      <p:sp>
        <p:nvSpPr>
          <p:cNvPr id="11" name="CaixaDeTexto 10"/>
          <p:cNvSpPr txBox="1"/>
          <p:nvPr/>
        </p:nvSpPr>
        <p:spPr>
          <a:xfrm>
            <a:off x="1150640" y="2195572"/>
            <a:ext cx="2845296" cy="369332"/>
          </a:xfrm>
          <a:prstGeom prst="rect">
            <a:avLst/>
          </a:prstGeom>
          <a:solidFill>
            <a:schemeClr val="bg1"/>
          </a:solidFill>
        </p:spPr>
        <p:txBody>
          <a:bodyPr wrap="square" rtlCol="0">
            <a:spAutoFit/>
          </a:bodyPr>
          <a:lstStyle/>
          <a:p>
            <a:pPr algn="r"/>
            <a:r>
              <a:rPr lang="pt-BR" sz="1800" kern="1200" dirty="0" smtClean="0">
                <a:latin typeface="+mn-lt"/>
                <a:ea typeface="+mn-ea"/>
                <a:cs typeface="+mn-cs"/>
              </a:rPr>
              <a:t>Ferramentas de avaliação</a:t>
            </a:r>
            <a:endParaRPr lang="pt-BR" sz="1800" kern="1200" dirty="0">
              <a:latin typeface="+mn-lt"/>
              <a:ea typeface="+mn-ea"/>
              <a:cs typeface="+mn-cs"/>
            </a:endParaRPr>
          </a:p>
        </p:txBody>
      </p:sp>
      <p:sp>
        <p:nvSpPr>
          <p:cNvPr id="12" name="CaixaDeTexto 11"/>
          <p:cNvSpPr txBox="1"/>
          <p:nvPr/>
        </p:nvSpPr>
        <p:spPr>
          <a:xfrm>
            <a:off x="654968" y="4787860"/>
            <a:ext cx="1828800" cy="369332"/>
          </a:xfrm>
          <a:prstGeom prst="rect">
            <a:avLst/>
          </a:prstGeom>
          <a:solidFill>
            <a:schemeClr val="bg1"/>
          </a:solidFill>
        </p:spPr>
        <p:txBody>
          <a:bodyPr wrap="square" rtlCol="0">
            <a:spAutoFit/>
          </a:bodyPr>
          <a:lstStyle/>
          <a:p>
            <a:pPr algn="ctr"/>
            <a:r>
              <a:rPr lang="pt-BR" sz="1800" kern="1200" dirty="0" smtClean="0">
                <a:latin typeface="+mn-lt"/>
                <a:ea typeface="+mn-ea"/>
                <a:cs typeface="+mn-cs"/>
              </a:rPr>
              <a:t>Desenvolvedores</a:t>
            </a:r>
            <a:endParaRPr lang="pt-BR" sz="1800" kern="1200" dirty="0">
              <a:latin typeface="+mn-lt"/>
              <a:ea typeface="+mn-ea"/>
              <a:cs typeface="+mn-cs"/>
            </a:endParaRPr>
          </a:p>
        </p:txBody>
      </p:sp>
      <p:sp>
        <p:nvSpPr>
          <p:cNvPr id="13" name="CaixaDeTexto 12"/>
          <p:cNvSpPr txBox="1"/>
          <p:nvPr/>
        </p:nvSpPr>
        <p:spPr>
          <a:xfrm>
            <a:off x="6876256" y="4725144"/>
            <a:ext cx="1828800" cy="369332"/>
          </a:xfrm>
          <a:prstGeom prst="rect">
            <a:avLst/>
          </a:prstGeom>
          <a:solidFill>
            <a:schemeClr val="bg1"/>
          </a:solidFill>
        </p:spPr>
        <p:txBody>
          <a:bodyPr wrap="square" rtlCol="0">
            <a:spAutoFit/>
          </a:bodyPr>
          <a:lstStyle/>
          <a:p>
            <a:pPr algn="ctr"/>
            <a:r>
              <a:rPr lang="pt-BR" sz="1800" kern="1200" dirty="0" smtClean="0">
                <a:latin typeface="+mn-lt"/>
                <a:ea typeface="+mn-ea"/>
                <a:cs typeface="+mn-cs"/>
              </a:rPr>
              <a:t>Usuários</a:t>
            </a:r>
            <a:endParaRPr lang="pt-BR" sz="1800" kern="1200" dirty="0">
              <a:latin typeface="+mn-lt"/>
              <a:ea typeface="+mn-ea"/>
              <a:cs typeface="+mn-cs"/>
            </a:endParaRPr>
          </a:p>
        </p:txBody>
      </p:sp>
      <p:sp>
        <p:nvSpPr>
          <p:cNvPr id="14" name="CaixaDeTexto 13"/>
          <p:cNvSpPr txBox="1"/>
          <p:nvPr/>
        </p:nvSpPr>
        <p:spPr>
          <a:xfrm>
            <a:off x="5796136" y="2627620"/>
            <a:ext cx="2754560" cy="369332"/>
          </a:xfrm>
          <a:prstGeom prst="rect">
            <a:avLst/>
          </a:prstGeom>
          <a:solidFill>
            <a:schemeClr val="bg1"/>
          </a:solidFill>
        </p:spPr>
        <p:txBody>
          <a:bodyPr wrap="square" rtlCol="0">
            <a:spAutoFit/>
          </a:bodyPr>
          <a:lstStyle/>
          <a:p>
            <a:r>
              <a:rPr lang="pt-BR" sz="1800" kern="1200" dirty="0" smtClean="0">
                <a:latin typeface="+mn-lt"/>
                <a:ea typeface="+mn-ea"/>
                <a:cs typeface="+mn-cs"/>
              </a:rPr>
              <a:t>Tecnologias </a:t>
            </a:r>
            <a:r>
              <a:rPr lang="pt-BR" sz="1800" kern="1200" dirty="0" err="1" smtClean="0">
                <a:latin typeface="+mn-lt"/>
                <a:ea typeface="+mn-ea"/>
                <a:cs typeface="+mn-cs"/>
              </a:rPr>
              <a:t>assistivas</a:t>
            </a:r>
            <a:endParaRPr lang="pt-BR" sz="1800" kern="1200" dirty="0">
              <a:latin typeface="+mn-lt"/>
              <a:ea typeface="+mn-ea"/>
              <a:cs typeface="+mn-cs"/>
            </a:endParaRPr>
          </a:p>
        </p:txBody>
      </p:sp>
      <p:sp>
        <p:nvSpPr>
          <p:cNvPr id="15" name="CaixaDeTexto 14"/>
          <p:cNvSpPr txBox="1"/>
          <p:nvPr/>
        </p:nvSpPr>
        <p:spPr>
          <a:xfrm>
            <a:off x="5301508" y="2204864"/>
            <a:ext cx="3384376" cy="369332"/>
          </a:xfrm>
          <a:prstGeom prst="rect">
            <a:avLst/>
          </a:prstGeom>
          <a:solidFill>
            <a:schemeClr val="bg1"/>
          </a:solidFill>
        </p:spPr>
        <p:txBody>
          <a:bodyPr wrap="square" rtlCol="0">
            <a:spAutoFit/>
          </a:bodyPr>
          <a:lstStyle/>
          <a:p>
            <a:r>
              <a:rPr lang="pt-BR" sz="1800" kern="1200" dirty="0" smtClean="0">
                <a:latin typeface="+mn-lt"/>
                <a:ea typeface="+mn-ea"/>
                <a:cs typeface="+mn-cs"/>
              </a:rPr>
              <a:t>Navegadores e tocadores de mídia</a:t>
            </a:r>
            <a:endParaRPr lang="pt-BR" sz="1800" kern="1200" dirty="0">
              <a:latin typeface="+mn-lt"/>
              <a:ea typeface="+mn-ea"/>
              <a:cs typeface="+mn-cs"/>
            </a:endParaRPr>
          </a:p>
        </p:txBody>
      </p:sp>
      <p:sp>
        <p:nvSpPr>
          <p:cNvPr id="16" name="CaixaDeTexto 15"/>
          <p:cNvSpPr txBox="1"/>
          <p:nvPr/>
        </p:nvSpPr>
        <p:spPr>
          <a:xfrm>
            <a:off x="430560" y="2636912"/>
            <a:ext cx="2917304" cy="369332"/>
          </a:xfrm>
          <a:prstGeom prst="rect">
            <a:avLst/>
          </a:prstGeom>
          <a:solidFill>
            <a:schemeClr val="bg1"/>
          </a:solidFill>
        </p:spPr>
        <p:txBody>
          <a:bodyPr wrap="square" rtlCol="0">
            <a:spAutoFit/>
          </a:bodyPr>
          <a:lstStyle/>
          <a:p>
            <a:pPr algn="r"/>
            <a:r>
              <a:rPr lang="pt-BR" sz="1800" kern="1200" dirty="0" smtClean="0">
                <a:latin typeface="+mn-lt"/>
                <a:ea typeface="+mn-ea"/>
                <a:cs typeface="+mn-cs"/>
              </a:rPr>
              <a:t>Ferramentas de autoria</a:t>
            </a:r>
            <a:endParaRPr lang="pt-BR" sz="1800" kern="1200" dirty="0">
              <a:latin typeface="+mn-lt"/>
              <a:ea typeface="+mn-ea"/>
              <a:cs typeface="+mn-cs"/>
            </a:endParaRPr>
          </a:p>
        </p:txBody>
      </p:sp>
    </p:spTree>
    <p:extLst>
      <p:ext uri="{BB962C8B-B14F-4D97-AF65-F5344CB8AC3E}">
        <p14:creationId xmlns:p14="http://schemas.microsoft.com/office/powerpoint/2010/main" val="15401360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31237" y="372609"/>
            <a:ext cx="8229600" cy="1143000"/>
          </a:xfrm>
        </p:spPr>
        <p:txBody>
          <a:bodyPr/>
          <a:lstStyle/>
          <a:p>
            <a:r>
              <a:rPr lang="pt-BR" smtClean="0"/>
              <a:t>Diretrizes e padrões</a:t>
            </a:r>
            <a:endParaRPr lang="pt-BR" dirty="0"/>
          </a:p>
        </p:txBody>
      </p:sp>
      <p:sp>
        <p:nvSpPr>
          <p:cNvPr id="6" name="Espaço Reservado para Conteúdo 5"/>
          <p:cNvSpPr>
            <a:spLocks noGrp="1"/>
          </p:cNvSpPr>
          <p:nvPr>
            <p:ph idx="1"/>
          </p:nvPr>
        </p:nvSpPr>
        <p:spPr>
          <a:xfrm>
            <a:off x="457200" y="1600200"/>
            <a:ext cx="8229600" cy="4997152"/>
          </a:xfrm>
        </p:spPr>
        <p:txBody>
          <a:bodyPr>
            <a:noAutofit/>
          </a:bodyPr>
          <a:lstStyle/>
          <a:p>
            <a:pPr marL="0" lvl="0" indent="0" eaLnBrk="0" fontAlgn="base" hangingPunct="0">
              <a:spcBef>
                <a:spcPct val="0"/>
              </a:spcBef>
              <a:spcAft>
                <a:spcPct val="0"/>
              </a:spcAft>
              <a:buNone/>
            </a:pPr>
            <a:r>
              <a:rPr lang="pt-BR" altLang="pt-BR" sz="2000" dirty="0" smtClean="0">
                <a:latin typeface="Arial" panose="020B0604020202020204" pitchFamily="34" charset="0"/>
              </a:rPr>
              <a:t>A Iniciativa de Acessibilidade na Web (WAI) do World </a:t>
            </a:r>
            <a:r>
              <a:rPr lang="pt-BR" altLang="pt-BR" sz="2000" dirty="0" err="1">
                <a:latin typeface="Arial" panose="020B0604020202020204" pitchFamily="34" charset="0"/>
              </a:rPr>
              <a:t>Wide</a:t>
            </a:r>
            <a:r>
              <a:rPr lang="pt-BR" altLang="pt-BR" sz="2000" dirty="0">
                <a:latin typeface="Arial" panose="020B0604020202020204" pitchFamily="34" charset="0"/>
              </a:rPr>
              <a:t> Web Consortium </a:t>
            </a:r>
            <a:r>
              <a:rPr lang="pt-BR" altLang="pt-BR" sz="2000" dirty="0" smtClean="0">
                <a:latin typeface="Arial" panose="020B0604020202020204" pitchFamily="34" charset="0"/>
              </a:rPr>
              <a:t>(W3C) desenvolve diretrizes de acessibilidade para diferentes componentes:</a:t>
            </a:r>
          </a:p>
          <a:p>
            <a:pPr marL="0" lvl="0" indent="0" eaLnBrk="0" fontAlgn="base" hangingPunct="0">
              <a:spcBef>
                <a:spcPct val="0"/>
              </a:spcBef>
              <a:spcAft>
                <a:spcPct val="0"/>
              </a:spcAft>
              <a:buNone/>
            </a:pPr>
            <a:endParaRPr lang="pt-BR" altLang="pt-BR" sz="2000" dirty="0">
              <a:latin typeface="Arial" panose="020B0604020202020204" pitchFamily="34" charset="0"/>
            </a:endParaRPr>
          </a:p>
          <a:p>
            <a:pPr marL="400050" lvl="1" indent="0" eaLnBrk="0" fontAlgn="base" hangingPunct="0">
              <a:spcBef>
                <a:spcPct val="0"/>
              </a:spcBef>
              <a:spcAft>
                <a:spcPct val="0"/>
              </a:spcAft>
              <a:buFontTx/>
              <a:buChar char="•"/>
            </a:pPr>
            <a:r>
              <a:rPr lang="pt-BR" altLang="pt-BR" sz="1600" dirty="0" err="1" smtClean="0">
                <a:latin typeface="Arial" panose="020B0604020202020204" pitchFamily="34" charset="0"/>
                <a:hlinkClick r:id="rId3"/>
              </a:rPr>
              <a:t>Authoring</a:t>
            </a:r>
            <a:r>
              <a:rPr lang="pt-BR" altLang="pt-BR" sz="1600" dirty="0" smtClean="0">
                <a:latin typeface="Arial" panose="020B0604020202020204" pitchFamily="34" charset="0"/>
                <a:hlinkClick r:id="rId3"/>
              </a:rPr>
              <a:t> </a:t>
            </a:r>
            <a:r>
              <a:rPr lang="pt-BR" altLang="pt-BR" sz="1600" dirty="0">
                <a:latin typeface="Arial" panose="020B0604020202020204" pitchFamily="34" charset="0"/>
                <a:hlinkClick r:id="rId3"/>
              </a:rPr>
              <a:t>Tool </a:t>
            </a:r>
            <a:r>
              <a:rPr lang="pt-BR" altLang="pt-BR" sz="1600" dirty="0" err="1">
                <a:latin typeface="Arial" panose="020B0604020202020204" pitchFamily="34" charset="0"/>
                <a:hlinkClick r:id="rId3"/>
              </a:rPr>
              <a:t>Accessibility</a:t>
            </a:r>
            <a:r>
              <a:rPr lang="pt-BR" altLang="pt-BR" sz="1600" dirty="0">
                <a:latin typeface="Arial" panose="020B0604020202020204" pitchFamily="34" charset="0"/>
                <a:hlinkClick r:id="rId3"/>
              </a:rPr>
              <a:t> </a:t>
            </a:r>
            <a:r>
              <a:rPr lang="pt-BR" altLang="pt-BR" sz="1600" dirty="0" err="1">
                <a:latin typeface="Arial" panose="020B0604020202020204" pitchFamily="34" charset="0"/>
                <a:hlinkClick r:id="rId3"/>
              </a:rPr>
              <a:t>Guidelines</a:t>
            </a:r>
            <a:r>
              <a:rPr lang="pt-BR" altLang="pt-BR" sz="1600" dirty="0">
                <a:latin typeface="Arial" panose="020B0604020202020204" pitchFamily="34" charset="0"/>
                <a:hlinkClick r:id="rId3"/>
              </a:rPr>
              <a:t> (</a:t>
            </a:r>
            <a:r>
              <a:rPr lang="pt-BR" altLang="pt-BR" sz="1600" b="1" dirty="0">
                <a:latin typeface="Arial" panose="020B0604020202020204" pitchFamily="34" charset="0"/>
                <a:hlinkClick r:id="rId3"/>
              </a:rPr>
              <a:t>ATAG</a:t>
            </a:r>
            <a:r>
              <a:rPr lang="pt-BR" altLang="pt-BR" sz="1600" dirty="0">
                <a:latin typeface="Arial" panose="020B0604020202020204" pitchFamily="34" charset="0"/>
                <a:hlinkClick r:id="rId3"/>
              </a:rPr>
              <a:t>)</a:t>
            </a:r>
            <a:r>
              <a:rPr lang="pt-BR" altLang="pt-BR" sz="1600" dirty="0">
                <a:latin typeface="Arial" panose="020B0604020202020204" pitchFamily="34" charset="0"/>
              </a:rPr>
              <a:t> </a:t>
            </a:r>
            <a:r>
              <a:rPr lang="pt-BR" altLang="pt-BR" sz="1600" dirty="0" smtClean="0">
                <a:latin typeface="Arial" panose="020B0604020202020204" pitchFamily="34" charset="0"/>
              </a:rPr>
              <a:t>destina-se às ferramentas de autoria (por exemplos, sistemas gerenciadores de conteúdo como </a:t>
            </a:r>
            <a:r>
              <a:rPr lang="pt-BR" altLang="pt-BR" sz="1600" dirty="0" err="1" smtClean="0">
                <a:latin typeface="Arial" panose="020B0604020202020204" pitchFamily="34" charset="0"/>
              </a:rPr>
              <a:t>Wordpress</a:t>
            </a:r>
            <a:r>
              <a:rPr lang="pt-BR" altLang="pt-BR" sz="1600" dirty="0" smtClean="0">
                <a:latin typeface="Arial" panose="020B0604020202020204" pitchFamily="34" charset="0"/>
              </a:rPr>
              <a:t> e </a:t>
            </a:r>
            <a:r>
              <a:rPr lang="pt-BR" altLang="pt-BR" sz="1600" dirty="0" err="1" smtClean="0">
                <a:latin typeface="Arial" panose="020B0604020202020204" pitchFamily="34" charset="0"/>
              </a:rPr>
              <a:t>Joomla</a:t>
            </a:r>
            <a:r>
              <a:rPr lang="pt-BR" altLang="pt-BR" sz="1600" dirty="0" smtClean="0">
                <a:latin typeface="Arial" panose="020B0604020202020204" pitchFamily="34" charset="0"/>
              </a:rPr>
              <a:t>)</a:t>
            </a:r>
          </a:p>
          <a:p>
            <a:pPr marL="400050" lvl="1" indent="0" eaLnBrk="0" fontAlgn="base" hangingPunct="0">
              <a:spcBef>
                <a:spcPct val="0"/>
              </a:spcBef>
              <a:spcAft>
                <a:spcPct val="0"/>
              </a:spcAft>
              <a:buFontTx/>
              <a:buChar char="•"/>
            </a:pPr>
            <a:r>
              <a:rPr lang="pt-BR" altLang="pt-BR" sz="1600" dirty="0" smtClean="0">
                <a:latin typeface="Arial" panose="020B0604020202020204" pitchFamily="34" charset="0"/>
                <a:hlinkClick r:id="rId4"/>
              </a:rPr>
              <a:t>Web </a:t>
            </a:r>
            <a:r>
              <a:rPr lang="pt-BR" altLang="pt-BR" sz="1600" dirty="0" err="1">
                <a:latin typeface="Arial" panose="020B0604020202020204" pitchFamily="34" charset="0"/>
                <a:hlinkClick r:id="rId4"/>
              </a:rPr>
              <a:t>Content</a:t>
            </a:r>
            <a:r>
              <a:rPr lang="pt-BR" altLang="pt-BR" sz="1600" dirty="0">
                <a:latin typeface="Arial" panose="020B0604020202020204" pitchFamily="34" charset="0"/>
                <a:hlinkClick r:id="rId4"/>
              </a:rPr>
              <a:t> </a:t>
            </a:r>
            <a:r>
              <a:rPr lang="pt-BR" altLang="pt-BR" sz="1600" dirty="0" err="1">
                <a:latin typeface="Arial" panose="020B0604020202020204" pitchFamily="34" charset="0"/>
                <a:hlinkClick r:id="rId4"/>
              </a:rPr>
              <a:t>Accessibility</a:t>
            </a:r>
            <a:r>
              <a:rPr lang="pt-BR" altLang="pt-BR" sz="1600" dirty="0">
                <a:latin typeface="Arial" panose="020B0604020202020204" pitchFamily="34" charset="0"/>
                <a:hlinkClick r:id="rId4"/>
              </a:rPr>
              <a:t> </a:t>
            </a:r>
            <a:r>
              <a:rPr lang="pt-BR" altLang="pt-BR" sz="1600" dirty="0" err="1">
                <a:latin typeface="Arial" panose="020B0604020202020204" pitchFamily="34" charset="0"/>
                <a:hlinkClick r:id="rId4"/>
              </a:rPr>
              <a:t>Guidelines</a:t>
            </a:r>
            <a:r>
              <a:rPr lang="pt-BR" altLang="pt-BR" sz="1600" dirty="0">
                <a:latin typeface="Arial" panose="020B0604020202020204" pitchFamily="34" charset="0"/>
                <a:hlinkClick r:id="rId4"/>
              </a:rPr>
              <a:t> (</a:t>
            </a:r>
            <a:r>
              <a:rPr lang="pt-BR" altLang="pt-BR" sz="1600" b="1" dirty="0">
                <a:latin typeface="Arial" panose="020B0604020202020204" pitchFamily="34" charset="0"/>
                <a:hlinkClick r:id="rId4"/>
              </a:rPr>
              <a:t>WCAG</a:t>
            </a:r>
            <a:r>
              <a:rPr lang="pt-BR" altLang="pt-BR" sz="1600" dirty="0">
                <a:latin typeface="Arial" panose="020B0604020202020204" pitchFamily="34" charset="0"/>
                <a:hlinkClick r:id="rId4"/>
              </a:rPr>
              <a:t>)</a:t>
            </a:r>
            <a:r>
              <a:rPr lang="pt-BR" altLang="pt-BR" sz="1600" dirty="0">
                <a:latin typeface="Arial" panose="020B0604020202020204" pitchFamily="34" charset="0"/>
              </a:rPr>
              <a:t> </a:t>
            </a:r>
            <a:r>
              <a:rPr lang="pt-BR" altLang="pt-BR" sz="1600" dirty="0" smtClean="0">
                <a:latin typeface="Arial" panose="020B0604020202020204" pitchFamily="34" charset="0"/>
              </a:rPr>
              <a:t>destina-se ao conteúdo na Web e é  usada por desenvolvedores e suas ferramentas de autoria e de avaliação (afeta cada página elaborada)</a:t>
            </a:r>
          </a:p>
          <a:p>
            <a:pPr marL="400050" lvl="1" indent="0" eaLnBrk="0" fontAlgn="base" hangingPunct="0">
              <a:spcBef>
                <a:spcPct val="0"/>
              </a:spcBef>
              <a:spcAft>
                <a:spcPct val="0"/>
              </a:spcAft>
              <a:buFontTx/>
              <a:buChar char="•"/>
            </a:pPr>
            <a:r>
              <a:rPr lang="pt-BR" altLang="pt-BR" sz="1600" dirty="0" err="1" smtClean="0">
                <a:latin typeface="Arial" panose="020B0604020202020204" pitchFamily="34" charset="0"/>
                <a:hlinkClick r:id="rId5"/>
              </a:rPr>
              <a:t>User</a:t>
            </a:r>
            <a:r>
              <a:rPr lang="pt-BR" altLang="pt-BR" sz="1600" dirty="0" smtClean="0">
                <a:latin typeface="Arial" panose="020B0604020202020204" pitchFamily="34" charset="0"/>
                <a:hlinkClick r:id="rId5"/>
              </a:rPr>
              <a:t> </a:t>
            </a:r>
            <a:r>
              <a:rPr lang="pt-BR" altLang="pt-BR" sz="1600" dirty="0">
                <a:latin typeface="Arial" panose="020B0604020202020204" pitchFamily="34" charset="0"/>
                <a:hlinkClick r:id="rId5"/>
              </a:rPr>
              <a:t>Agent </a:t>
            </a:r>
            <a:r>
              <a:rPr lang="pt-BR" altLang="pt-BR" sz="1600" dirty="0" err="1">
                <a:latin typeface="Arial" panose="020B0604020202020204" pitchFamily="34" charset="0"/>
                <a:hlinkClick r:id="rId5"/>
              </a:rPr>
              <a:t>Accessibility</a:t>
            </a:r>
            <a:r>
              <a:rPr lang="pt-BR" altLang="pt-BR" sz="1600" dirty="0">
                <a:latin typeface="Arial" panose="020B0604020202020204" pitchFamily="34" charset="0"/>
                <a:hlinkClick r:id="rId5"/>
              </a:rPr>
              <a:t> </a:t>
            </a:r>
            <a:r>
              <a:rPr lang="pt-BR" altLang="pt-BR" sz="1600" dirty="0" err="1">
                <a:latin typeface="Arial" panose="020B0604020202020204" pitchFamily="34" charset="0"/>
                <a:hlinkClick r:id="rId5"/>
              </a:rPr>
              <a:t>Guidelines</a:t>
            </a:r>
            <a:r>
              <a:rPr lang="pt-BR" altLang="pt-BR" sz="1600" dirty="0">
                <a:latin typeface="Arial" panose="020B0604020202020204" pitchFamily="34" charset="0"/>
                <a:hlinkClick r:id="rId5"/>
              </a:rPr>
              <a:t> (</a:t>
            </a:r>
            <a:r>
              <a:rPr lang="pt-BR" altLang="pt-BR" sz="1600" b="1" dirty="0">
                <a:latin typeface="Arial" panose="020B0604020202020204" pitchFamily="34" charset="0"/>
                <a:hlinkClick r:id="rId5"/>
              </a:rPr>
              <a:t>UAAG</a:t>
            </a:r>
            <a:r>
              <a:rPr lang="pt-BR" altLang="pt-BR" sz="1600" dirty="0">
                <a:latin typeface="Arial" panose="020B0604020202020204" pitchFamily="34" charset="0"/>
                <a:hlinkClick r:id="rId5"/>
              </a:rPr>
              <a:t>)</a:t>
            </a:r>
            <a:r>
              <a:rPr lang="pt-BR" altLang="pt-BR" sz="1600" dirty="0">
                <a:latin typeface="Arial" panose="020B0604020202020204" pitchFamily="34" charset="0"/>
              </a:rPr>
              <a:t> </a:t>
            </a:r>
            <a:r>
              <a:rPr lang="pt-BR" altLang="pt-BR" sz="1600" dirty="0" smtClean="0">
                <a:latin typeface="Arial" panose="020B0604020202020204" pitchFamily="34" charset="0"/>
              </a:rPr>
              <a:t>destina-se aos desenvolvedores de navegadores, tocadores de mídia e tecnologias </a:t>
            </a:r>
            <a:r>
              <a:rPr lang="pt-BR" altLang="pt-BR" sz="1600" dirty="0" err="1" smtClean="0">
                <a:latin typeface="Arial" panose="020B0604020202020204" pitchFamily="34" charset="0"/>
              </a:rPr>
              <a:t>assistivas</a:t>
            </a:r>
            <a:r>
              <a:rPr lang="pt-BR" altLang="pt-BR" sz="1600" dirty="0" smtClean="0">
                <a:latin typeface="Arial" panose="020B0604020202020204" pitchFamily="34" charset="0"/>
              </a:rPr>
              <a:t> (por ex. </a:t>
            </a:r>
            <a:r>
              <a:rPr lang="pt-BR" altLang="pt-BR" sz="1600" dirty="0" err="1" smtClean="0">
                <a:latin typeface="Arial" panose="020B0604020202020204" pitchFamily="34" charset="0"/>
              </a:rPr>
              <a:t>Chrome</a:t>
            </a:r>
            <a:r>
              <a:rPr lang="pt-BR" altLang="pt-BR" sz="1600" dirty="0" smtClean="0">
                <a:latin typeface="Arial" panose="020B0604020202020204" pitchFamily="34" charset="0"/>
              </a:rPr>
              <a:t>, </a:t>
            </a:r>
            <a:r>
              <a:rPr lang="pt-BR" altLang="pt-BR" sz="1600" dirty="0" err="1" smtClean="0">
                <a:latin typeface="Arial" panose="020B0604020202020204" pitchFamily="34" charset="0"/>
              </a:rPr>
              <a:t>Youtube</a:t>
            </a:r>
            <a:r>
              <a:rPr lang="pt-BR" altLang="pt-BR" sz="1600" dirty="0">
                <a:latin typeface="Arial" panose="020B0604020202020204" pitchFamily="34" charset="0"/>
              </a:rPr>
              <a:t>)</a:t>
            </a:r>
            <a:endParaRPr lang="pt-BR" altLang="pt-BR" sz="1600" dirty="0" smtClean="0">
              <a:latin typeface="Arial" panose="020B0604020202020204" pitchFamily="34" charset="0"/>
            </a:endParaRPr>
          </a:p>
          <a:p>
            <a:pPr marL="400050" lvl="1" indent="0" eaLnBrk="0" fontAlgn="base" hangingPunct="0">
              <a:spcBef>
                <a:spcPct val="0"/>
              </a:spcBef>
              <a:spcAft>
                <a:spcPct val="0"/>
              </a:spcAft>
              <a:buFontTx/>
              <a:buChar char="•"/>
            </a:pPr>
            <a:r>
              <a:rPr lang="pt-BR" altLang="pt-BR" sz="1600" dirty="0" err="1" smtClean="0">
                <a:latin typeface="Arial" panose="020B0604020202020204" pitchFamily="34" charset="0"/>
                <a:hlinkClick r:id="rId6"/>
              </a:rPr>
              <a:t>Acessible</a:t>
            </a:r>
            <a:r>
              <a:rPr lang="pt-BR" altLang="pt-BR" sz="1600" dirty="0" smtClean="0">
                <a:latin typeface="Arial" panose="020B0604020202020204" pitchFamily="34" charset="0"/>
                <a:hlinkClick r:id="rId6"/>
              </a:rPr>
              <a:t> </a:t>
            </a:r>
            <a:r>
              <a:rPr lang="pt-BR" altLang="pt-BR" sz="1600" dirty="0" err="1" smtClean="0">
                <a:latin typeface="Arial" panose="020B0604020202020204" pitchFamily="34" charset="0"/>
                <a:hlinkClick r:id="rId6"/>
              </a:rPr>
              <a:t>Rich</a:t>
            </a:r>
            <a:r>
              <a:rPr lang="pt-BR" altLang="pt-BR" sz="1600" dirty="0" smtClean="0">
                <a:latin typeface="Arial" panose="020B0604020202020204" pitchFamily="34" charset="0"/>
                <a:hlinkClick r:id="rId6"/>
              </a:rPr>
              <a:t> Internet </a:t>
            </a:r>
            <a:r>
              <a:rPr lang="pt-BR" altLang="pt-BR" sz="1600" dirty="0" err="1" smtClean="0">
                <a:latin typeface="Arial" panose="020B0604020202020204" pitchFamily="34" charset="0"/>
                <a:hlinkClick r:id="rId6"/>
              </a:rPr>
              <a:t>Applications</a:t>
            </a:r>
            <a:r>
              <a:rPr lang="pt-BR" altLang="pt-BR" sz="1600" dirty="0" smtClean="0">
                <a:latin typeface="Arial" panose="020B0604020202020204" pitchFamily="34" charset="0"/>
                <a:hlinkClick r:id="rId6"/>
              </a:rPr>
              <a:t> (</a:t>
            </a:r>
            <a:r>
              <a:rPr lang="pt-BR" altLang="pt-BR" sz="1600" b="1" dirty="0" smtClean="0">
                <a:latin typeface="Arial" panose="020B0604020202020204" pitchFamily="34" charset="0"/>
                <a:hlinkClick r:id="rId6"/>
              </a:rPr>
              <a:t>WAI ARIA</a:t>
            </a:r>
            <a:r>
              <a:rPr lang="pt-BR" altLang="pt-BR" sz="1600" dirty="0" smtClean="0">
                <a:latin typeface="Arial" panose="020B0604020202020204" pitchFamily="34" charset="0"/>
                <a:hlinkClick r:id="rId6"/>
              </a:rPr>
              <a:t>) </a:t>
            </a:r>
            <a:r>
              <a:rPr lang="pt-BR" altLang="pt-BR" sz="1600" dirty="0" smtClean="0">
                <a:latin typeface="Arial" panose="020B0604020202020204" pitchFamily="34" charset="0"/>
              </a:rPr>
              <a:t>destina-se aos desenvolvedores de aplicações e de agentes de usuário para incorporar semântica para elementos de interface de usuário, para que recursos de interação sofisticados sejam acessíveis.</a:t>
            </a:r>
          </a:p>
          <a:p>
            <a:pPr marL="0" lvl="0" indent="0" eaLnBrk="0" fontAlgn="base" hangingPunct="0">
              <a:spcBef>
                <a:spcPct val="0"/>
              </a:spcBef>
              <a:spcAft>
                <a:spcPct val="0"/>
              </a:spcAft>
              <a:buFontTx/>
              <a:buChar char="•"/>
            </a:pPr>
            <a:endParaRPr lang="pt-BR" altLang="pt-BR" sz="2000" dirty="0">
              <a:latin typeface="Arial" panose="020B0604020202020204" pitchFamily="34" charset="0"/>
            </a:endParaRPr>
          </a:p>
          <a:p>
            <a:pPr marL="0" lvl="0" indent="0" eaLnBrk="0" fontAlgn="base" hangingPunct="0">
              <a:spcBef>
                <a:spcPct val="0"/>
              </a:spcBef>
              <a:spcAft>
                <a:spcPct val="0"/>
              </a:spcAft>
              <a:buFontTx/>
              <a:buChar char="•"/>
            </a:pPr>
            <a:r>
              <a:rPr lang="pt-BR" altLang="pt-BR" sz="2000" dirty="0" smtClean="0">
                <a:latin typeface="Arial" panose="020B0604020202020204" pitchFamily="34" charset="0"/>
              </a:rPr>
              <a:t>As diretrizes da WAI são fundamentadas nas especificações técnicas e padrões da Web: HTML</a:t>
            </a:r>
            <a:r>
              <a:rPr lang="pt-BR" altLang="pt-BR" sz="2000" dirty="0">
                <a:latin typeface="Arial" panose="020B0604020202020204" pitchFamily="34" charset="0"/>
              </a:rPr>
              <a:t>, XML, CSS, SVG, SMIL, etc</a:t>
            </a:r>
            <a:r>
              <a:rPr lang="pt-BR" altLang="pt-BR" sz="2000" dirty="0" smtClean="0">
                <a:latin typeface="Arial" panose="020B0604020202020204" pitchFamily="34" charset="0"/>
              </a:rPr>
              <a:t>.</a:t>
            </a:r>
          </a:p>
          <a:p>
            <a:pPr marL="0" lvl="0" indent="0" eaLnBrk="0" fontAlgn="base" hangingPunct="0">
              <a:spcBef>
                <a:spcPct val="0"/>
              </a:spcBef>
              <a:spcAft>
                <a:spcPct val="0"/>
              </a:spcAft>
              <a:buFontTx/>
              <a:buChar char="•"/>
            </a:pPr>
            <a:endParaRPr lang="pt-BR" altLang="pt-BR" sz="2000" dirty="0">
              <a:latin typeface="Arial" panose="020B0604020202020204" pitchFamily="34" charset="0"/>
            </a:endParaRPr>
          </a:p>
        </p:txBody>
      </p:sp>
    </p:spTree>
    <p:extLst>
      <p:ext uri="{BB962C8B-B14F-4D97-AF65-F5344CB8AC3E}">
        <p14:creationId xmlns:p14="http://schemas.microsoft.com/office/powerpoint/2010/main" val="180358306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WCAG 1.0</a:t>
            </a:r>
            <a:endParaRPr lang="pt-BR" dirty="0"/>
          </a:p>
        </p:txBody>
      </p:sp>
      <p:sp>
        <p:nvSpPr>
          <p:cNvPr id="3" name="Espaço Reservado para Conteúdo 2"/>
          <p:cNvSpPr>
            <a:spLocks noGrp="1"/>
          </p:cNvSpPr>
          <p:nvPr>
            <p:ph idx="1"/>
          </p:nvPr>
        </p:nvSpPr>
        <p:spPr/>
        <p:txBody>
          <a:bodyPr>
            <a:normAutofit fontScale="55000" lnSpcReduction="20000"/>
          </a:bodyPr>
          <a:lstStyle/>
          <a:p>
            <a:r>
              <a:rPr lang="pt-BR" dirty="0" smtClean="0"/>
              <a:t>Iniciada em 1998 e publicada em maio de 1999</a:t>
            </a:r>
          </a:p>
          <a:p>
            <a:r>
              <a:rPr lang="pt-BR" dirty="0" smtClean="0"/>
              <a:t>Apresentava </a:t>
            </a:r>
            <a:r>
              <a:rPr lang="pt-BR" i="1" dirty="0" err="1" smtClean="0"/>
              <a:t>guidelines</a:t>
            </a:r>
            <a:r>
              <a:rPr lang="pt-BR" i="1" dirty="0" smtClean="0"/>
              <a:t>,  </a:t>
            </a:r>
            <a:r>
              <a:rPr lang="pt-BR" dirty="0" smtClean="0"/>
              <a:t>ou seja,  diretrizes que devem ser atendidas.</a:t>
            </a:r>
          </a:p>
          <a:p>
            <a:r>
              <a:rPr lang="pt-BR" dirty="0" smtClean="0"/>
              <a:t>Cada </a:t>
            </a:r>
            <a:r>
              <a:rPr lang="pt-BR" i="1" dirty="0" err="1" smtClean="0"/>
              <a:t>guideline</a:t>
            </a:r>
            <a:r>
              <a:rPr lang="pt-BR" i="1" dirty="0" smtClean="0"/>
              <a:t> </a:t>
            </a:r>
            <a:r>
              <a:rPr lang="pt-BR" dirty="0" smtClean="0"/>
              <a:t>tinha alguns pontos de verificação, que precisavam ser satisfeitos pelo conteúdo.</a:t>
            </a:r>
          </a:p>
          <a:p>
            <a:endParaRPr lang="pt-BR" dirty="0" smtClean="0"/>
          </a:p>
          <a:p>
            <a:r>
              <a:rPr lang="pt-BR" dirty="0" smtClean="0"/>
              <a:t>Apresentava 3 níveis de prioridade para os pontos de verificação:</a:t>
            </a:r>
          </a:p>
          <a:p>
            <a:endParaRPr lang="pt-BR" dirty="0" smtClean="0"/>
          </a:p>
          <a:p>
            <a:pPr lvl="1"/>
            <a:r>
              <a:rPr lang="en-US" dirty="0"/>
              <a:t>[Priority </a:t>
            </a:r>
            <a:r>
              <a:rPr lang="en-US" dirty="0" smtClean="0"/>
              <a:t>1]Um </a:t>
            </a:r>
            <a:r>
              <a:rPr lang="en-US" dirty="0" err="1" smtClean="0"/>
              <a:t>desenvolvedor</a:t>
            </a:r>
            <a:r>
              <a:rPr lang="en-US" dirty="0" smtClean="0"/>
              <a:t> de </a:t>
            </a:r>
            <a:r>
              <a:rPr lang="en-US" dirty="0" err="1" smtClean="0"/>
              <a:t>conteúdo</a:t>
            </a:r>
            <a:r>
              <a:rPr lang="en-US" dirty="0" smtClean="0"/>
              <a:t> </a:t>
            </a:r>
            <a:r>
              <a:rPr lang="en-US" dirty="0" err="1" smtClean="0"/>
              <a:t>deverá</a:t>
            </a:r>
            <a:r>
              <a:rPr lang="en-US" dirty="0" smtClean="0"/>
              <a:t> </a:t>
            </a:r>
            <a:r>
              <a:rPr lang="en-US" dirty="0" err="1" smtClean="0"/>
              <a:t>satisfazer</a:t>
            </a:r>
            <a:r>
              <a:rPr lang="en-US" dirty="0" smtClean="0"/>
              <a:t> </a:t>
            </a:r>
            <a:r>
              <a:rPr lang="en-US" dirty="0" err="1" smtClean="0"/>
              <a:t>esse</a:t>
            </a:r>
            <a:r>
              <a:rPr lang="en-US" dirty="0" smtClean="0"/>
              <a:t> </a:t>
            </a:r>
            <a:r>
              <a:rPr lang="en-US" dirty="0" err="1" smtClean="0"/>
              <a:t>ponto</a:t>
            </a:r>
            <a:r>
              <a:rPr lang="en-US" dirty="0" smtClean="0"/>
              <a:t> de </a:t>
            </a:r>
            <a:r>
              <a:rPr lang="en-US" dirty="0" err="1" smtClean="0"/>
              <a:t>verificação</a:t>
            </a:r>
            <a:r>
              <a:rPr lang="en-US" dirty="0" smtClean="0"/>
              <a:t>. </a:t>
            </a:r>
            <a:r>
              <a:rPr lang="en-US" dirty="0"/>
              <a:t>Se </a:t>
            </a:r>
            <a:r>
              <a:rPr lang="en-US" dirty="0" err="1"/>
              <a:t>não</a:t>
            </a:r>
            <a:r>
              <a:rPr lang="en-US" dirty="0"/>
              <a:t> o </a:t>
            </a:r>
            <a:r>
              <a:rPr lang="en-US" dirty="0" err="1" smtClean="0"/>
              <a:t>fizer</a:t>
            </a:r>
            <a:r>
              <a:rPr lang="en-US" dirty="0" smtClean="0"/>
              <a:t>, um </a:t>
            </a:r>
            <a:r>
              <a:rPr lang="en-US" dirty="0" err="1" smtClean="0"/>
              <a:t>ou</a:t>
            </a:r>
            <a:r>
              <a:rPr lang="en-US" dirty="0" smtClean="0"/>
              <a:t> </a:t>
            </a:r>
            <a:r>
              <a:rPr lang="en-US" dirty="0" err="1" smtClean="0"/>
              <a:t>mais</a:t>
            </a:r>
            <a:r>
              <a:rPr lang="en-US" dirty="0" smtClean="0"/>
              <a:t> </a:t>
            </a:r>
            <a:r>
              <a:rPr lang="en-US" dirty="0" err="1" smtClean="0"/>
              <a:t>grupos</a:t>
            </a:r>
            <a:r>
              <a:rPr lang="en-US" dirty="0" smtClean="0"/>
              <a:t> </a:t>
            </a:r>
            <a:r>
              <a:rPr lang="en-US" dirty="0" err="1" smtClean="0"/>
              <a:t>serão</a:t>
            </a:r>
            <a:r>
              <a:rPr lang="en-US" dirty="0" smtClean="0"/>
              <a:t> </a:t>
            </a:r>
            <a:r>
              <a:rPr lang="en-US" dirty="0" err="1" smtClean="0"/>
              <a:t>impossibilitados</a:t>
            </a:r>
            <a:r>
              <a:rPr lang="en-US" dirty="0" smtClean="0"/>
              <a:t> de </a:t>
            </a:r>
            <a:r>
              <a:rPr lang="en-US" dirty="0" err="1" smtClean="0"/>
              <a:t>ter</a:t>
            </a:r>
            <a:r>
              <a:rPr lang="en-US" dirty="0" smtClean="0"/>
              <a:t> </a:t>
            </a:r>
            <a:r>
              <a:rPr lang="en-US" dirty="0" err="1" smtClean="0"/>
              <a:t>acesso</a:t>
            </a:r>
            <a:r>
              <a:rPr lang="en-US" dirty="0" smtClean="0"/>
              <a:t> à </a:t>
            </a:r>
            <a:r>
              <a:rPr lang="en-US" dirty="0" err="1" smtClean="0"/>
              <a:t>informação</a:t>
            </a:r>
            <a:r>
              <a:rPr lang="en-US" dirty="0" smtClean="0"/>
              <a:t> do document, </a:t>
            </a:r>
            <a:r>
              <a:rPr lang="en-US" dirty="0" err="1" smtClean="0"/>
              <a:t>isto</a:t>
            </a:r>
            <a:r>
              <a:rPr lang="en-US" dirty="0" smtClean="0"/>
              <a:t> é, </a:t>
            </a:r>
            <a:r>
              <a:rPr lang="en-US" dirty="0" err="1" smtClean="0"/>
              <a:t>satisfazer</a:t>
            </a:r>
            <a:r>
              <a:rPr lang="en-US" dirty="0" smtClean="0"/>
              <a:t> </a:t>
            </a:r>
            <a:r>
              <a:rPr lang="en-US" dirty="0" err="1" smtClean="0"/>
              <a:t>este</a:t>
            </a:r>
            <a:r>
              <a:rPr lang="en-US" dirty="0" smtClean="0"/>
              <a:t> </a:t>
            </a:r>
            <a:r>
              <a:rPr lang="en-US" dirty="0" err="1" smtClean="0"/>
              <a:t>ponto</a:t>
            </a:r>
            <a:r>
              <a:rPr lang="en-US" dirty="0" smtClean="0"/>
              <a:t> é </a:t>
            </a:r>
            <a:r>
              <a:rPr lang="en-US" dirty="0" err="1" smtClean="0"/>
              <a:t>condição</a:t>
            </a:r>
            <a:r>
              <a:rPr lang="en-US" dirty="0" smtClean="0"/>
              <a:t> para </a:t>
            </a:r>
            <a:r>
              <a:rPr lang="en-US" dirty="0" err="1" smtClean="0"/>
              <a:t>alguns</a:t>
            </a:r>
            <a:r>
              <a:rPr lang="en-US" dirty="0" smtClean="0"/>
              <a:t> </a:t>
            </a:r>
            <a:r>
              <a:rPr lang="en-US" dirty="0" err="1" smtClean="0"/>
              <a:t>grupos</a:t>
            </a:r>
            <a:r>
              <a:rPr lang="en-US" dirty="0" smtClean="0"/>
              <a:t> </a:t>
            </a:r>
            <a:r>
              <a:rPr lang="en-US" dirty="0" err="1" smtClean="0"/>
              <a:t>usarem</a:t>
            </a:r>
            <a:r>
              <a:rPr lang="en-US" dirty="0" smtClean="0"/>
              <a:t> </a:t>
            </a:r>
            <a:r>
              <a:rPr lang="en-US" dirty="0" err="1" smtClean="0"/>
              <a:t>documentos</a:t>
            </a:r>
            <a:r>
              <a:rPr lang="en-US" dirty="0" smtClean="0"/>
              <a:t> na Web.</a:t>
            </a:r>
          </a:p>
          <a:p>
            <a:pPr lvl="1"/>
            <a:endParaRPr lang="en-US" dirty="0" smtClean="0"/>
          </a:p>
          <a:p>
            <a:pPr lvl="1"/>
            <a:r>
              <a:rPr lang="en-US" dirty="0" smtClean="0"/>
              <a:t>[</a:t>
            </a:r>
            <a:r>
              <a:rPr lang="en-US" dirty="0"/>
              <a:t>Priority 2</a:t>
            </a:r>
            <a:r>
              <a:rPr lang="en-US" dirty="0" smtClean="0"/>
              <a:t>] Um </a:t>
            </a:r>
            <a:r>
              <a:rPr lang="en-US" dirty="0" err="1"/>
              <a:t>desenvolvedor</a:t>
            </a:r>
            <a:r>
              <a:rPr lang="en-US" dirty="0"/>
              <a:t> de </a:t>
            </a:r>
            <a:r>
              <a:rPr lang="en-US" dirty="0" err="1"/>
              <a:t>conteúdo</a:t>
            </a:r>
            <a:r>
              <a:rPr lang="en-US" dirty="0"/>
              <a:t> </a:t>
            </a:r>
            <a:r>
              <a:rPr lang="en-US" dirty="0" err="1" smtClean="0"/>
              <a:t>deverá</a:t>
            </a:r>
            <a:r>
              <a:rPr lang="en-US" dirty="0" smtClean="0"/>
              <a:t> </a:t>
            </a:r>
            <a:r>
              <a:rPr lang="en-US" dirty="0" err="1"/>
              <a:t>satisfazer</a:t>
            </a:r>
            <a:r>
              <a:rPr lang="en-US" dirty="0"/>
              <a:t> </a:t>
            </a:r>
            <a:r>
              <a:rPr lang="en-US" dirty="0" err="1"/>
              <a:t>esse</a:t>
            </a:r>
            <a:r>
              <a:rPr lang="en-US" dirty="0"/>
              <a:t> </a:t>
            </a:r>
            <a:r>
              <a:rPr lang="en-US" dirty="0" err="1"/>
              <a:t>ponto</a:t>
            </a:r>
            <a:r>
              <a:rPr lang="en-US" dirty="0"/>
              <a:t> de </a:t>
            </a:r>
            <a:r>
              <a:rPr lang="en-US" dirty="0" err="1"/>
              <a:t>verificação</a:t>
            </a:r>
            <a:r>
              <a:rPr lang="en-US" dirty="0"/>
              <a:t>. </a:t>
            </a:r>
            <a:r>
              <a:rPr lang="en-US" dirty="0" smtClean="0"/>
              <a:t>Se </a:t>
            </a:r>
            <a:r>
              <a:rPr lang="en-US" dirty="0" err="1"/>
              <a:t>não</a:t>
            </a:r>
            <a:r>
              <a:rPr lang="en-US" dirty="0"/>
              <a:t> o </a:t>
            </a:r>
            <a:r>
              <a:rPr lang="en-US" dirty="0" err="1" smtClean="0"/>
              <a:t>fizer</a:t>
            </a:r>
            <a:r>
              <a:rPr lang="en-US" dirty="0" smtClean="0"/>
              <a:t>, </a:t>
            </a:r>
            <a:r>
              <a:rPr lang="en-US" dirty="0"/>
              <a:t>um </a:t>
            </a:r>
            <a:r>
              <a:rPr lang="en-US" dirty="0" err="1"/>
              <a:t>ou</a:t>
            </a:r>
            <a:r>
              <a:rPr lang="en-US" dirty="0"/>
              <a:t> </a:t>
            </a:r>
            <a:r>
              <a:rPr lang="en-US" dirty="0" err="1"/>
              <a:t>mais</a:t>
            </a:r>
            <a:r>
              <a:rPr lang="en-US" dirty="0"/>
              <a:t> </a:t>
            </a:r>
            <a:r>
              <a:rPr lang="en-US" dirty="0" err="1"/>
              <a:t>grupos</a:t>
            </a:r>
            <a:r>
              <a:rPr lang="en-US" dirty="0"/>
              <a:t> </a:t>
            </a:r>
            <a:r>
              <a:rPr lang="en-US" dirty="0" err="1" smtClean="0"/>
              <a:t>terão</a:t>
            </a:r>
            <a:r>
              <a:rPr lang="en-US" dirty="0" smtClean="0"/>
              <a:t> </a:t>
            </a:r>
            <a:r>
              <a:rPr lang="en-US" dirty="0" err="1" smtClean="0"/>
              <a:t>dificuldades</a:t>
            </a:r>
            <a:r>
              <a:rPr lang="en-US" dirty="0" smtClean="0"/>
              <a:t> de </a:t>
            </a:r>
            <a:r>
              <a:rPr lang="en-US" dirty="0" err="1" smtClean="0"/>
              <a:t>acessar</a:t>
            </a:r>
            <a:r>
              <a:rPr lang="en-US" dirty="0" smtClean="0"/>
              <a:t> a </a:t>
            </a:r>
            <a:r>
              <a:rPr lang="en-US" dirty="0" err="1" smtClean="0"/>
              <a:t>informação</a:t>
            </a:r>
            <a:r>
              <a:rPr lang="en-US" dirty="0" smtClean="0"/>
              <a:t> no </a:t>
            </a:r>
            <a:r>
              <a:rPr lang="en-US" dirty="0" err="1" smtClean="0"/>
              <a:t>documento</a:t>
            </a:r>
            <a:r>
              <a:rPr lang="en-US" dirty="0" smtClean="0"/>
              <a:t>. </a:t>
            </a:r>
            <a:r>
              <a:rPr lang="en-US" dirty="0" err="1" smtClean="0"/>
              <a:t>Satisfazer</a:t>
            </a:r>
            <a:r>
              <a:rPr lang="en-US" dirty="0" smtClean="0"/>
              <a:t> </a:t>
            </a:r>
            <a:r>
              <a:rPr lang="en-US" dirty="0" err="1" smtClean="0"/>
              <a:t>este</a:t>
            </a:r>
            <a:r>
              <a:rPr lang="en-US" dirty="0" smtClean="0"/>
              <a:t> </a:t>
            </a:r>
            <a:r>
              <a:rPr lang="en-US" dirty="0" err="1" smtClean="0"/>
              <a:t>ponto</a:t>
            </a:r>
            <a:r>
              <a:rPr lang="en-US" dirty="0" smtClean="0"/>
              <a:t>  </a:t>
            </a:r>
            <a:r>
              <a:rPr lang="en-US" dirty="0" err="1" smtClean="0"/>
              <a:t>significa</a:t>
            </a:r>
            <a:r>
              <a:rPr lang="en-US" dirty="0" smtClean="0"/>
              <a:t> remover </a:t>
            </a:r>
            <a:r>
              <a:rPr lang="en-US" dirty="0" err="1" smtClean="0"/>
              <a:t>barreiras</a:t>
            </a:r>
            <a:r>
              <a:rPr lang="en-US" dirty="0" smtClean="0"/>
              <a:t> </a:t>
            </a:r>
            <a:r>
              <a:rPr lang="en-US" dirty="0" err="1" smtClean="0"/>
              <a:t>significativas</a:t>
            </a:r>
            <a:r>
              <a:rPr lang="en-US" dirty="0" smtClean="0"/>
              <a:t> </a:t>
            </a:r>
            <a:r>
              <a:rPr lang="en-US" dirty="0" err="1" smtClean="0"/>
              <a:t>ao</a:t>
            </a:r>
            <a:r>
              <a:rPr lang="en-US" dirty="0" smtClean="0"/>
              <a:t> </a:t>
            </a:r>
            <a:r>
              <a:rPr lang="en-US" dirty="0" err="1" smtClean="0"/>
              <a:t>acesso</a:t>
            </a:r>
            <a:r>
              <a:rPr lang="en-US" dirty="0" smtClean="0"/>
              <a:t> </a:t>
            </a:r>
            <a:r>
              <a:rPr lang="en-US" dirty="0" err="1" smtClean="0"/>
              <a:t>aos</a:t>
            </a:r>
            <a:r>
              <a:rPr lang="en-US" dirty="0" smtClean="0"/>
              <a:t> </a:t>
            </a:r>
            <a:r>
              <a:rPr lang="en-US" dirty="0" err="1" smtClean="0"/>
              <a:t>documentos</a:t>
            </a:r>
            <a:r>
              <a:rPr lang="en-US" dirty="0" smtClean="0"/>
              <a:t> da Web.</a:t>
            </a:r>
          </a:p>
          <a:p>
            <a:pPr lvl="1"/>
            <a:endParaRPr lang="en-US" dirty="0" smtClean="0"/>
          </a:p>
          <a:p>
            <a:pPr lvl="1"/>
            <a:r>
              <a:rPr lang="en-US" dirty="0" smtClean="0"/>
              <a:t>[</a:t>
            </a:r>
            <a:r>
              <a:rPr lang="en-US" dirty="0"/>
              <a:t>Priority 3</a:t>
            </a:r>
            <a:r>
              <a:rPr lang="en-US" dirty="0" smtClean="0"/>
              <a:t>] </a:t>
            </a:r>
            <a:r>
              <a:rPr lang="en-US" dirty="0"/>
              <a:t>Um </a:t>
            </a:r>
            <a:r>
              <a:rPr lang="en-US" dirty="0" err="1"/>
              <a:t>desenvolvedor</a:t>
            </a:r>
            <a:r>
              <a:rPr lang="en-US" dirty="0"/>
              <a:t> de </a:t>
            </a:r>
            <a:r>
              <a:rPr lang="en-US" dirty="0" err="1"/>
              <a:t>conteúdo</a:t>
            </a:r>
            <a:r>
              <a:rPr lang="en-US" dirty="0"/>
              <a:t> </a:t>
            </a:r>
            <a:r>
              <a:rPr lang="en-US" dirty="0" err="1" smtClean="0"/>
              <a:t>poderá</a:t>
            </a:r>
            <a:r>
              <a:rPr lang="en-US" dirty="0" smtClean="0"/>
              <a:t> </a:t>
            </a:r>
            <a:r>
              <a:rPr lang="en-US" dirty="0" err="1" smtClean="0"/>
              <a:t>satisfazer</a:t>
            </a:r>
            <a:r>
              <a:rPr lang="en-US" dirty="0" smtClean="0"/>
              <a:t> </a:t>
            </a:r>
            <a:r>
              <a:rPr lang="en-US" dirty="0" err="1"/>
              <a:t>esse</a:t>
            </a:r>
            <a:r>
              <a:rPr lang="en-US" dirty="0"/>
              <a:t> </a:t>
            </a:r>
            <a:r>
              <a:rPr lang="en-US" dirty="0" err="1"/>
              <a:t>ponto</a:t>
            </a:r>
            <a:r>
              <a:rPr lang="en-US" dirty="0"/>
              <a:t> de </a:t>
            </a:r>
            <a:r>
              <a:rPr lang="en-US" dirty="0" err="1"/>
              <a:t>verificação</a:t>
            </a:r>
            <a:r>
              <a:rPr lang="en-US" dirty="0"/>
              <a:t>. </a:t>
            </a:r>
            <a:r>
              <a:rPr lang="en-US" dirty="0" smtClean="0"/>
              <a:t>Se </a:t>
            </a:r>
            <a:r>
              <a:rPr lang="en-US" dirty="0" err="1" smtClean="0"/>
              <a:t>não</a:t>
            </a:r>
            <a:r>
              <a:rPr lang="en-US" dirty="0" smtClean="0"/>
              <a:t> o </a:t>
            </a:r>
            <a:r>
              <a:rPr lang="en-US" dirty="0" err="1" smtClean="0"/>
              <a:t>fizer</a:t>
            </a:r>
            <a:r>
              <a:rPr lang="en-US" dirty="0" smtClean="0"/>
              <a:t>, um </a:t>
            </a:r>
            <a:r>
              <a:rPr lang="en-US" dirty="0" err="1" smtClean="0"/>
              <a:t>ou</a:t>
            </a:r>
            <a:r>
              <a:rPr lang="en-US" dirty="0" smtClean="0"/>
              <a:t> </a:t>
            </a:r>
            <a:r>
              <a:rPr lang="en-US" dirty="0" err="1" smtClean="0"/>
              <a:t>mais</a:t>
            </a:r>
            <a:r>
              <a:rPr lang="en-US" dirty="0" smtClean="0"/>
              <a:t> </a:t>
            </a:r>
            <a:r>
              <a:rPr lang="en-US" dirty="0" err="1" smtClean="0"/>
              <a:t>grupos</a:t>
            </a:r>
            <a:r>
              <a:rPr lang="en-US" dirty="0" smtClean="0"/>
              <a:t> </a:t>
            </a:r>
            <a:r>
              <a:rPr lang="en-US" dirty="0" err="1" smtClean="0"/>
              <a:t>terão</a:t>
            </a:r>
            <a:r>
              <a:rPr lang="en-US" dirty="0" smtClean="0"/>
              <a:t> </a:t>
            </a:r>
            <a:r>
              <a:rPr lang="en-US" dirty="0" err="1" smtClean="0"/>
              <a:t>alguma</a:t>
            </a:r>
            <a:r>
              <a:rPr lang="en-US" dirty="0" smtClean="0"/>
              <a:t> </a:t>
            </a:r>
            <a:r>
              <a:rPr lang="en-US" dirty="0" err="1" smtClean="0"/>
              <a:t>dificuldade</a:t>
            </a:r>
            <a:r>
              <a:rPr lang="en-US" dirty="0" smtClean="0"/>
              <a:t> </a:t>
            </a:r>
            <a:r>
              <a:rPr lang="en-US" dirty="0" err="1" smtClean="0"/>
              <a:t>em</a:t>
            </a:r>
            <a:r>
              <a:rPr lang="en-US" dirty="0" smtClean="0"/>
              <a:t> </a:t>
            </a:r>
            <a:r>
              <a:rPr lang="en-US" dirty="0" err="1" smtClean="0"/>
              <a:t>acessar</a:t>
            </a:r>
            <a:r>
              <a:rPr lang="en-US" dirty="0" smtClean="0"/>
              <a:t> o </a:t>
            </a:r>
            <a:r>
              <a:rPr lang="en-US" dirty="0" err="1" smtClean="0"/>
              <a:t>documento</a:t>
            </a:r>
            <a:r>
              <a:rPr lang="en-US" dirty="0" smtClean="0"/>
              <a:t>. </a:t>
            </a:r>
            <a:r>
              <a:rPr lang="en-US" dirty="0" err="1" smtClean="0"/>
              <a:t>Satisfazer</a:t>
            </a:r>
            <a:r>
              <a:rPr lang="en-US" dirty="0" smtClean="0"/>
              <a:t> </a:t>
            </a:r>
            <a:r>
              <a:rPr lang="en-US" dirty="0" err="1" smtClean="0"/>
              <a:t>este</a:t>
            </a:r>
            <a:r>
              <a:rPr lang="en-US" dirty="0" smtClean="0"/>
              <a:t> </a:t>
            </a:r>
            <a:r>
              <a:rPr lang="en-US" dirty="0" err="1" smtClean="0"/>
              <a:t>ponto</a:t>
            </a:r>
            <a:r>
              <a:rPr lang="en-US" dirty="0" smtClean="0"/>
              <a:t> </a:t>
            </a:r>
            <a:r>
              <a:rPr lang="en-US" dirty="0" err="1" smtClean="0"/>
              <a:t>significa</a:t>
            </a:r>
            <a:r>
              <a:rPr lang="en-US" dirty="0" smtClean="0"/>
              <a:t> </a:t>
            </a:r>
            <a:r>
              <a:rPr lang="en-US" dirty="0" err="1" smtClean="0"/>
              <a:t>melhorar</a:t>
            </a:r>
            <a:r>
              <a:rPr lang="en-US" dirty="0" smtClean="0"/>
              <a:t> o </a:t>
            </a:r>
            <a:r>
              <a:rPr lang="en-US" dirty="0" err="1" smtClean="0"/>
              <a:t>acesso</a:t>
            </a:r>
            <a:r>
              <a:rPr lang="en-US" dirty="0" smtClean="0"/>
              <a:t> </a:t>
            </a:r>
            <a:r>
              <a:rPr lang="en-US" dirty="0" err="1" smtClean="0"/>
              <a:t>aos</a:t>
            </a:r>
            <a:r>
              <a:rPr lang="en-US" dirty="0" smtClean="0"/>
              <a:t> </a:t>
            </a:r>
            <a:r>
              <a:rPr lang="en-US" dirty="0" err="1" smtClean="0"/>
              <a:t>documentos</a:t>
            </a:r>
            <a:r>
              <a:rPr lang="en-US" dirty="0" smtClean="0"/>
              <a:t> na Web.</a:t>
            </a:r>
          </a:p>
        </p:txBody>
      </p:sp>
    </p:spTree>
    <p:extLst>
      <p:ext uri="{BB962C8B-B14F-4D97-AF65-F5344CB8AC3E}">
        <p14:creationId xmlns:p14="http://schemas.microsoft.com/office/powerpoint/2010/main" val="217156254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Níveis de conformidade</a:t>
            </a:r>
            <a:endParaRPr lang="pt-BR" dirty="0"/>
          </a:p>
        </p:txBody>
      </p:sp>
      <p:sp>
        <p:nvSpPr>
          <p:cNvPr id="3" name="Espaço Reservado para Conteúdo 2"/>
          <p:cNvSpPr>
            <a:spLocks noGrp="1"/>
          </p:cNvSpPr>
          <p:nvPr>
            <p:ph idx="1"/>
          </p:nvPr>
        </p:nvSpPr>
        <p:spPr/>
        <p:txBody>
          <a:bodyPr/>
          <a:lstStyle/>
          <a:p>
            <a:r>
              <a:rPr lang="en-US" b="1" dirty="0" smtClean="0"/>
              <a:t>"</a:t>
            </a:r>
            <a:r>
              <a:rPr lang="en-US" b="1" dirty="0"/>
              <a:t>A"</a:t>
            </a:r>
            <a:r>
              <a:rPr lang="en-US" dirty="0"/>
              <a:t>: </a:t>
            </a:r>
            <a:r>
              <a:rPr lang="en-US" dirty="0" err="1" smtClean="0"/>
              <a:t>todos</a:t>
            </a:r>
            <a:r>
              <a:rPr lang="en-US" dirty="0" smtClean="0"/>
              <a:t> </a:t>
            </a:r>
            <a:r>
              <a:rPr lang="en-US" dirty="0" err="1" smtClean="0"/>
              <a:t>os</a:t>
            </a:r>
            <a:r>
              <a:rPr lang="en-US" dirty="0" smtClean="0"/>
              <a:t> </a:t>
            </a:r>
            <a:r>
              <a:rPr lang="en-US" dirty="0" err="1" smtClean="0"/>
              <a:t>pontos</a:t>
            </a:r>
            <a:r>
              <a:rPr lang="en-US" dirty="0" smtClean="0"/>
              <a:t> de Priority </a:t>
            </a:r>
            <a:r>
              <a:rPr lang="en-US" dirty="0"/>
              <a:t>1 </a:t>
            </a:r>
            <a:r>
              <a:rPr lang="en-US" dirty="0" err="1" smtClean="0"/>
              <a:t>foram</a:t>
            </a:r>
            <a:r>
              <a:rPr lang="en-US" dirty="0" smtClean="0"/>
              <a:t> </a:t>
            </a:r>
            <a:r>
              <a:rPr lang="en-US" dirty="0" err="1" smtClean="0"/>
              <a:t>satisfeitos</a:t>
            </a:r>
            <a:r>
              <a:rPr lang="en-US" dirty="0" smtClean="0"/>
              <a:t>; </a:t>
            </a:r>
            <a:endParaRPr lang="en-US" dirty="0"/>
          </a:p>
          <a:p>
            <a:r>
              <a:rPr lang="en-US" b="1" dirty="0" smtClean="0"/>
              <a:t>"Duplo-A</a:t>
            </a:r>
            <a:r>
              <a:rPr lang="en-US" b="1" dirty="0"/>
              <a:t>"</a:t>
            </a:r>
            <a:r>
              <a:rPr lang="en-US" dirty="0"/>
              <a:t>: </a:t>
            </a:r>
            <a:r>
              <a:rPr lang="en-US" dirty="0" err="1"/>
              <a:t>todos</a:t>
            </a:r>
            <a:r>
              <a:rPr lang="en-US" dirty="0"/>
              <a:t> </a:t>
            </a:r>
            <a:r>
              <a:rPr lang="en-US" dirty="0" err="1"/>
              <a:t>os</a:t>
            </a:r>
            <a:r>
              <a:rPr lang="en-US" dirty="0"/>
              <a:t> </a:t>
            </a:r>
            <a:r>
              <a:rPr lang="en-US" dirty="0" err="1"/>
              <a:t>pontos</a:t>
            </a:r>
            <a:r>
              <a:rPr lang="en-US" dirty="0"/>
              <a:t> de Priority </a:t>
            </a:r>
            <a:r>
              <a:rPr lang="en-US" dirty="0" smtClean="0"/>
              <a:t>1 e 2 </a:t>
            </a:r>
            <a:r>
              <a:rPr lang="en-US" dirty="0" err="1"/>
              <a:t>foram</a:t>
            </a:r>
            <a:r>
              <a:rPr lang="en-US" dirty="0"/>
              <a:t> </a:t>
            </a:r>
            <a:r>
              <a:rPr lang="en-US" dirty="0" err="1"/>
              <a:t>satisfeitos</a:t>
            </a:r>
            <a:r>
              <a:rPr lang="en-US" dirty="0"/>
              <a:t>; </a:t>
            </a:r>
            <a:endParaRPr lang="en-US" dirty="0" smtClean="0"/>
          </a:p>
          <a:p>
            <a:r>
              <a:rPr lang="en-US" b="1" dirty="0" smtClean="0"/>
              <a:t>"</a:t>
            </a:r>
            <a:r>
              <a:rPr lang="en-US" b="1" dirty="0" err="1" smtClean="0"/>
              <a:t>Triplo</a:t>
            </a:r>
            <a:r>
              <a:rPr lang="en-US" b="1" dirty="0" smtClean="0"/>
              <a:t>-A</a:t>
            </a:r>
            <a:r>
              <a:rPr lang="en-US" b="1" dirty="0"/>
              <a:t>"</a:t>
            </a:r>
            <a:r>
              <a:rPr lang="en-US" dirty="0"/>
              <a:t>: </a:t>
            </a:r>
            <a:r>
              <a:rPr lang="en-US" dirty="0" err="1"/>
              <a:t>todos</a:t>
            </a:r>
            <a:r>
              <a:rPr lang="en-US" dirty="0"/>
              <a:t> </a:t>
            </a:r>
            <a:r>
              <a:rPr lang="en-US" dirty="0" err="1"/>
              <a:t>os</a:t>
            </a:r>
            <a:r>
              <a:rPr lang="en-US" dirty="0"/>
              <a:t> </a:t>
            </a:r>
            <a:r>
              <a:rPr lang="en-US" dirty="0" err="1"/>
              <a:t>pontos</a:t>
            </a:r>
            <a:r>
              <a:rPr lang="en-US" dirty="0"/>
              <a:t> de Priority 1 </a:t>
            </a:r>
            <a:r>
              <a:rPr lang="en-US" dirty="0" smtClean="0"/>
              <a:t>2 e 3 </a:t>
            </a:r>
            <a:r>
              <a:rPr lang="en-US" dirty="0" err="1" smtClean="0"/>
              <a:t>foram</a:t>
            </a:r>
            <a:r>
              <a:rPr lang="en-US" dirty="0" smtClean="0"/>
              <a:t> </a:t>
            </a:r>
            <a:r>
              <a:rPr lang="en-US" dirty="0" err="1" smtClean="0"/>
              <a:t>satisfeitos</a:t>
            </a:r>
            <a:r>
              <a:rPr lang="en-US" dirty="0" smtClean="0"/>
              <a:t>.</a:t>
            </a:r>
            <a:endParaRPr lang="pt-BR" dirty="0"/>
          </a:p>
        </p:txBody>
      </p:sp>
    </p:spTree>
    <p:extLst>
      <p:ext uri="{BB962C8B-B14F-4D97-AF65-F5344CB8AC3E}">
        <p14:creationId xmlns:p14="http://schemas.microsoft.com/office/powerpoint/2010/main" val="286277114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WCAG 2.0</a:t>
            </a:r>
            <a:br>
              <a:rPr lang="pt-BR" dirty="0" smtClean="0"/>
            </a:br>
            <a:r>
              <a:rPr lang="pt-BR" dirty="0" smtClean="0"/>
              <a:t>visão geral</a:t>
            </a:r>
            <a:endParaRPr lang="pt-BR" dirty="0"/>
          </a:p>
        </p:txBody>
      </p:sp>
      <p:sp>
        <p:nvSpPr>
          <p:cNvPr id="3" name="Espaço Reservado para Texto 2"/>
          <p:cNvSpPr>
            <a:spLocks noGrp="1"/>
          </p:cNvSpPr>
          <p:nvPr>
            <p:ph type="body" idx="1"/>
          </p:nvPr>
        </p:nvSpPr>
        <p:spPr/>
        <p:txBody>
          <a:bodyPr/>
          <a:lstStyle/>
          <a:p>
            <a:endParaRPr lang="pt-BR"/>
          </a:p>
        </p:txBody>
      </p:sp>
    </p:spTree>
    <p:extLst>
      <p:ext uri="{BB962C8B-B14F-4D97-AF65-F5344CB8AC3E}">
        <p14:creationId xmlns:p14="http://schemas.microsoft.com/office/powerpoint/2010/main" val="146641670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pt-BR" smtClean="0"/>
              <a:t>WCAG 2.0</a:t>
            </a:r>
            <a:endParaRPr lang="pt-BR" dirty="0"/>
          </a:p>
        </p:txBody>
      </p:sp>
      <p:sp>
        <p:nvSpPr>
          <p:cNvPr id="5" name="Espaço Reservado para Conteúdo 4"/>
          <p:cNvSpPr>
            <a:spLocks noGrp="1"/>
          </p:cNvSpPr>
          <p:nvPr>
            <p:ph idx="1"/>
          </p:nvPr>
        </p:nvSpPr>
        <p:spPr/>
        <p:txBody>
          <a:bodyPr>
            <a:normAutofit fontScale="92500" lnSpcReduction="20000"/>
          </a:bodyPr>
          <a:lstStyle/>
          <a:p>
            <a:r>
              <a:rPr lang="pt-BR" dirty="0" smtClean="0"/>
              <a:t>É uma norma técnica.</a:t>
            </a:r>
          </a:p>
          <a:p>
            <a:r>
              <a:rPr lang="pt-BR" dirty="0" smtClean="0"/>
              <a:t>Está estável e é reconhecida internacionalmente.</a:t>
            </a:r>
          </a:p>
          <a:p>
            <a:r>
              <a:rPr lang="pt-BR" dirty="0" smtClean="0"/>
              <a:t>Trata das diversas deficiências e de recursos da web moderna.</a:t>
            </a:r>
          </a:p>
          <a:p>
            <a:endParaRPr lang="pt-BR" dirty="0" smtClean="0"/>
          </a:p>
          <a:p>
            <a:r>
              <a:rPr lang="pt-BR" dirty="0" smtClean="0"/>
              <a:t>Texto original, em inglês:</a:t>
            </a:r>
          </a:p>
          <a:p>
            <a:r>
              <a:rPr lang="pt-BR" dirty="0" smtClean="0">
                <a:hlinkClick r:id="rId2"/>
              </a:rPr>
              <a:t>http://www.w3.org/TR/WCAG20/</a:t>
            </a:r>
            <a:endParaRPr lang="pt-BR" dirty="0" smtClean="0"/>
          </a:p>
          <a:p>
            <a:endParaRPr lang="pt-BR" dirty="0" smtClean="0"/>
          </a:p>
          <a:p>
            <a:r>
              <a:rPr lang="pt-BR" dirty="0" smtClean="0"/>
              <a:t>Referência em português brasileiro: </a:t>
            </a:r>
            <a:r>
              <a:rPr lang="pt-BR" dirty="0" smtClean="0">
                <a:hlinkClick r:id="rId3"/>
              </a:rPr>
              <a:t>http://www.w3.org/Translations/WCAG20-pt-br/</a:t>
            </a:r>
            <a:r>
              <a:rPr lang="pt-BR" dirty="0" smtClean="0"/>
              <a:t> </a:t>
            </a:r>
            <a:endParaRPr lang="pt-BR" dirty="0"/>
          </a:p>
        </p:txBody>
      </p:sp>
    </p:spTree>
    <p:extLst>
      <p:ext uri="{BB962C8B-B14F-4D97-AF65-F5344CB8AC3E}">
        <p14:creationId xmlns:p14="http://schemas.microsoft.com/office/powerpoint/2010/main" val="119622896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Tecnologias para web acessível</a:t>
            </a:r>
            <a:endParaRPr lang="pt-BR" dirty="0"/>
          </a:p>
        </p:txBody>
      </p:sp>
      <p:sp>
        <p:nvSpPr>
          <p:cNvPr id="3" name="Espaço Reservado para Conteúdo 2"/>
          <p:cNvSpPr>
            <a:spLocks noGrp="1"/>
          </p:cNvSpPr>
          <p:nvPr>
            <p:ph idx="1"/>
          </p:nvPr>
        </p:nvSpPr>
        <p:spPr/>
        <p:txBody>
          <a:bodyPr/>
          <a:lstStyle/>
          <a:p>
            <a:r>
              <a:rPr lang="pt-BR" dirty="0" smtClean="0"/>
              <a:t>HTML5</a:t>
            </a:r>
          </a:p>
          <a:p>
            <a:r>
              <a:rPr lang="pt-BR" dirty="0" smtClean="0"/>
              <a:t>CSS</a:t>
            </a:r>
          </a:p>
          <a:p>
            <a:r>
              <a:rPr lang="pt-BR" dirty="0" smtClean="0"/>
              <a:t>WAI-ARIA (funciona com </a:t>
            </a:r>
            <a:r>
              <a:rPr lang="pt-BR" dirty="0" err="1" smtClean="0"/>
              <a:t>JavaScript</a:t>
            </a:r>
            <a:r>
              <a:rPr lang="pt-BR" dirty="0" smtClean="0"/>
              <a:t>, Ajax, HTML)</a:t>
            </a:r>
          </a:p>
          <a:p>
            <a:endParaRPr lang="pt-BR" dirty="0"/>
          </a:p>
        </p:txBody>
      </p:sp>
    </p:spTree>
    <p:extLst>
      <p:ext uri="{BB962C8B-B14F-4D97-AF65-F5344CB8AC3E}">
        <p14:creationId xmlns:p14="http://schemas.microsoft.com/office/powerpoint/2010/main" val="396958555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pt-BR" dirty="0" smtClean="0"/>
              <a:t>Acessibilidade em sistemas computacionais</a:t>
            </a:r>
          </a:p>
          <a:p>
            <a:endParaRPr lang="pt-BR" dirty="0"/>
          </a:p>
        </p:txBody>
      </p:sp>
      <p:sp>
        <p:nvSpPr>
          <p:cNvPr id="6" name="Espaço Reservado para Texto 5"/>
          <p:cNvSpPr>
            <a:spLocks noGrp="1"/>
          </p:cNvSpPr>
          <p:nvPr>
            <p:ph type="body" idx="1"/>
          </p:nvPr>
        </p:nvSpPr>
        <p:spPr/>
        <p:txBody>
          <a:bodyPr/>
          <a:lstStyle/>
          <a:p>
            <a:endParaRPr lang="pt-BR"/>
          </a:p>
        </p:txBody>
      </p:sp>
    </p:spTree>
    <p:extLst>
      <p:ext uri="{BB962C8B-B14F-4D97-AF65-F5344CB8AC3E}">
        <p14:creationId xmlns:p14="http://schemas.microsoft.com/office/powerpoint/2010/main" val="352570785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pt-BR" dirty="0" smtClean="0"/>
              <a:t>WCAG 2.0: organização e princípios</a:t>
            </a:r>
          </a:p>
          <a:p>
            <a:endParaRPr lang="pt-BR" dirty="0"/>
          </a:p>
        </p:txBody>
      </p:sp>
      <p:sp>
        <p:nvSpPr>
          <p:cNvPr id="4" name="Espaço Reservado para Texto 3"/>
          <p:cNvSpPr>
            <a:spLocks noGrp="1"/>
          </p:cNvSpPr>
          <p:nvPr>
            <p:ph type="body" idx="1"/>
          </p:nvPr>
        </p:nvSpPr>
        <p:spPr/>
        <p:txBody>
          <a:bodyPr/>
          <a:lstStyle/>
          <a:p>
            <a:r>
              <a:rPr lang="pt-BR" dirty="0">
                <a:hlinkClick r:id="rId2"/>
              </a:rPr>
              <a:t>http://www.w3.org/TR/WCAG20</a:t>
            </a:r>
            <a:r>
              <a:rPr lang="pt-BR" dirty="0" smtClean="0">
                <a:hlinkClick r:id="rId2"/>
              </a:rPr>
              <a:t>/</a:t>
            </a:r>
            <a:endParaRPr lang="pt-BR" dirty="0" smtClean="0"/>
          </a:p>
          <a:p>
            <a:r>
              <a:rPr lang="pt-BR" dirty="0">
                <a:hlinkClick r:id="rId3"/>
              </a:rPr>
              <a:t>http://www.w3.org/Translations/WCAG20-pt-br</a:t>
            </a:r>
            <a:r>
              <a:rPr lang="pt-BR" dirty="0" smtClean="0">
                <a:hlinkClick r:id="rId3"/>
              </a:rPr>
              <a:t>/</a:t>
            </a:r>
            <a:r>
              <a:rPr lang="pt-BR" dirty="0" smtClean="0"/>
              <a:t> </a:t>
            </a:r>
            <a:endParaRPr lang="pt-BR" dirty="0"/>
          </a:p>
        </p:txBody>
      </p:sp>
    </p:spTree>
    <p:extLst>
      <p:ext uri="{BB962C8B-B14F-4D97-AF65-F5344CB8AC3E}">
        <p14:creationId xmlns:p14="http://schemas.microsoft.com/office/powerpoint/2010/main" val="256735837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Camadas de orientação</a:t>
            </a:r>
            <a:endParaRPr lang="pt-BR" dirty="0"/>
          </a:p>
        </p:txBody>
      </p:sp>
      <p:graphicFrame>
        <p:nvGraphicFramePr>
          <p:cNvPr id="4" name="Espaço Reservado para Conteúdo 3"/>
          <p:cNvGraphicFramePr>
            <a:graphicFrameLocks noGrp="1"/>
          </p:cNvGraphicFramePr>
          <p:nvPr>
            <p:ph idx="1"/>
            <p:extLst>
              <p:ext uri="{D42A27DB-BD31-4B8C-83A1-F6EECF244321}">
                <p14:modId xmlns:p14="http://schemas.microsoft.com/office/powerpoint/2010/main" val="3439746248"/>
              </p:ext>
            </p:extLst>
          </p:nvPr>
        </p:nvGraphicFramePr>
        <p:xfrm>
          <a:off x="457200" y="1600200"/>
          <a:ext cx="8229600"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8098043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4 princípios</a:t>
            </a:r>
            <a:endParaRPr lang="pt-BR" dirty="0"/>
          </a:p>
        </p:txBody>
      </p:sp>
      <p:graphicFrame>
        <p:nvGraphicFramePr>
          <p:cNvPr id="4" name="Espaço Reservado para Conteúdo 3"/>
          <p:cNvGraphicFramePr>
            <a:graphicFrameLocks noGrp="1"/>
          </p:cNvGraphicFramePr>
          <p:nvPr>
            <p:ph idx="1"/>
            <p:extLst>
              <p:ext uri="{D42A27DB-BD31-4B8C-83A1-F6EECF244321}">
                <p14:modId xmlns:p14="http://schemas.microsoft.com/office/powerpoint/2010/main" val="2057335729"/>
              </p:ext>
            </p:extLst>
          </p:nvPr>
        </p:nvGraphicFramePr>
        <p:xfrm>
          <a:off x="457200" y="1600200"/>
          <a:ext cx="8229600"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9308228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Perceptível</a:t>
            </a:r>
            <a:endParaRPr lang="pt-BR" dirty="0"/>
          </a:p>
        </p:txBody>
      </p:sp>
      <p:graphicFrame>
        <p:nvGraphicFramePr>
          <p:cNvPr id="4" name="Espaço Reservado para Conteúdo 3"/>
          <p:cNvGraphicFramePr>
            <a:graphicFrameLocks noGrp="1"/>
          </p:cNvGraphicFramePr>
          <p:nvPr>
            <p:ph idx="1"/>
            <p:extLst>
              <p:ext uri="{D42A27DB-BD31-4B8C-83A1-F6EECF244321}">
                <p14:modId xmlns:p14="http://schemas.microsoft.com/office/powerpoint/2010/main" val="1447877817"/>
              </p:ext>
            </p:extLst>
          </p:nvPr>
        </p:nvGraphicFramePr>
        <p:xfrm>
          <a:off x="457200" y="1600200"/>
          <a:ext cx="8229600"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7650468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Operável</a:t>
            </a:r>
            <a:endParaRPr lang="pt-BR" dirty="0"/>
          </a:p>
        </p:txBody>
      </p:sp>
      <p:graphicFrame>
        <p:nvGraphicFramePr>
          <p:cNvPr id="4" name="Espaço Reservado para Conteúdo 3"/>
          <p:cNvGraphicFramePr>
            <a:graphicFrameLocks noGrp="1"/>
          </p:cNvGraphicFramePr>
          <p:nvPr>
            <p:ph idx="1"/>
            <p:extLst>
              <p:ext uri="{D42A27DB-BD31-4B8C-83A1-F6EECF244321}">
                <p14:modId xmlns:p14="http://schemas.microsoft.com/office/powerpoint/2010/main" val="1757021348"/>
              </p:ext>
            </p:extLst>
          </p:nvPr>
        </p:nvGraphicFramePr>
        <p:xfrm>
          <a:off x="457200" y="1600200"/>
          <a:ext cx="8229600"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6304359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Compreensível</a:t>
            </a:r>
            <a:endParaRPr lang="pt-BR" dirty="0"/>
          </a:p>
        </p:txBody>
      </p:sp>
      <p:graphicFrame>
        <p:nvGraphicFramePr>
          <p:cNvPr id="4" name="Espaço Reservado para Conteúdo 3"/>
          <p:cNvGraphicFramePr>
            <a:graphicFrameLocks noGrp="1"/>
          </p:cNvGraphicFramePr>
          <p:nvPr>
            <p:ph idx="1"/>
            <p:extLst>
              <p:ext uri="{D42A27DB-BD31-4B8C-83A1-F6EECF244321}">
                <p14:modId xmlns:p14="http://schemas.microsoft.com/office/powerpoint/2010/main" val="395865916"/>
              </p:ext>
            </p:extLst>
          </p:nvPr>
        </p:nvGraphicFramePr>
        <p:xfrm>
          <a:off x="457200" y="1600200"/>
          <a:ext cx="8229600"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5370589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Robusto</a:t>
            </a:r>
            <a:endParaRPr lang="pt-BR" dirty="0"/>
          </a:p>
        </p:txBody>
      </p:sp>
      <p:graphicFrame>
        <p:nvGraphicFramePr>
          <p:cNvPr id="4" name="Espaço Reservado para Conteúdo 3"/>
          <p:cNvGraphicFramePr>
            <a:graphicFrameLocks noGrp="1"/>
          </p:cNvGraphicFramePr>
          <p:nvPr>
            <p:ph idx="1"/>
            <p:extLst>
              <p:ext uri="{D42A27DB-BD31-4B8C-83A1-F6EECF244321}">
                <p14:modId xmlns:p14="http://schemas.microsoft.com/office/powerpoint/2010/main" val="2378977780"/>
              </p:ext>
            </p:extLst>
          </p:nvPr>
        </p:nvGraphicFramePr>
        <p:xfrm>
          <a:off x="457200" y="1600201"/>
          <a:ext cx="8229600" cy="168478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6206100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Critérios de sucesso</a:t>
            </a:r>
            <a:endParaRPr lang="pt-BR" dirty="0"/>
          </a:p>
        </p:txBody>
      </p:sp>
      <p:sp>
        <p:nvSpPr>
          <p:cNvPr id="3" name="Espaço Reservado para Conteúdo 2"/>
          <p:cNvSpPr>
            <a:spLocks noGrp="1"/>
          </p:cNvSpPr>
          <p:nvPr>
            <p:ph idx="1"/>
          </p:nvPr>
        </p:nvSpPr>
        <p:spPr/>
        <p:txBody>
          <a:bodyPr>
            <a:normAutofit lnSpcReduction="10000"/>
          </a:bodyPr>
          <a:lstStyle/>
          <a:p>
            <a:r>
              <a:rPr lang="pt-BR" dirty="0" smtClean="0"/>
              <a:t>Os critérios de sucesso derivam de situações de acessibilidade relevantes para as </a:t>
            </a:r>
            <a:r>
              <a:rPr lang="pt-BR" b="1" dirty="0" smtClean="0"/>
              <a:t>pessoas com deficiência</a:t>
            </a:r>
            <a:r>
              <a:rPr lang="pt-BR" dirty="0" smtClean="0"/>
              <a:t>.</a:t>
            </a:r>
          </a:p>
          <a:p>
            <a:r>
              <a:rPr lang="pt-BR" dirty="0" smtClean="0"/>
              <a:t>Não são problemas de usabilidade que qualquer pessoa experimenta. </a:t>
            </a:r>
          </a:p>
          <a:p>
            <a:r>
              <a:rPr lang="pt-BR" dirty="0" smtClean="0"/>
              <a:t>Os critérios são testáveis – sempre é possível verificar se uma página atende ou não a esses critérios. O teste pode ser automático ou manual (estudaremos na Parte III).</a:t>
            </a:r>
          </a:p>
        </p:txBody>
      </p:sp>
    </p:spTree>
    <p:extLst>
      <p:ext uri="{BB962C8B-B14F-4D97-AF65-F5344CB8AC3E}">
        <p14:creationId xmlns:p14="http://schemas.microsoft.com/office/powerpoint/2010/main" val="264475222"/>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Níveis dos critérios</a:t>
            </a:r>
            <a:endParaRPr lang="pt-BR" dirty="0"/>
          </a:p>
        </p:txBody>
      </p:sp>
      <p:graphicFrame>
        <p:nvGraphicFramePr>
          <p:cNvPr id="4" name="Espaço Reservado para Conteúdo 3"/>
          <p:cNvGraphicFramePr>
            <a:graphicFrameLocks noGrp="1"/>
          </p:cNvGraphicFramePr>
          <p:nvPr>
            <p:ph idx="1"/>
            <p:extLst>
              <p:ext uri="{D42A27DB-BD31-4B8C-83A1-F6EECF244321}">
                <p14:modId xmlns:p14="http://schemas.microsoft.com/office/powerpoint/2010/main" val="3812584786"/>
              </p:ext>
            </p:extLst>
          </p:nvPr>
        </p:nvGraphicFramePr>
        <p:xfrm>
          <a:off x="457200" y="1600200"/>
          <a:ext cx="8229600" cy="4525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2578846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Diretrizes para nível A</a:t>
            </a:r>
          </a:p>
          <a:p>
            <a:endParaRPr lang="pt-BR" dirty="0"/>
          </a:p>
        </p:txBody>
      </p:sp>
      <p:sp>
        <p:nvSpPr>
          <p:cNvPr id="4" name="Espaço Reservado para Texto 3"/>
          <p:cNvSpPr>
            <a:spLocks noGrp="1"/>
          </p:cNvSpPr>
          <p:nvPr>
            <p:ph type="body" idx="1"/>
          </p:nvPr>
        </p:nvSpPr>
        <p:spPr/>
        <p:txBody>
          <a:bodyPr/>
          <a:lstStyle/>
          <a:p>
            <a:endParaRPr lang="pt-BR"/>
          </a:p>
        </p:txBody>
      </p:sp>
    </p:spTree>
    <p:extLst>
      <p:ext uri="{BB962C8B-B14F-4D97-AF65-F5344CB8AC3E}">
        <p14:creationId xmlns:p14="http://schemas.microsoft.com/office/powerpoint/2010/main" val="394068369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Recursos de sistemas operacionais</a:t>
            </a:r>
            <a:endParaRPr lang="pt-BR" dirty="0"/>
          </a:p>
        </p:txBody>
      </p:sp>
    </p:spTree>
    <p:extLst>
      <p:ext uri="{BB962C8B-B14F-4D97-AF65-F5344CB8AC3E}">
        <p14:creationId xmlns:p14="http://schemas.microsoft.com/office/powerpoint/2010/main" val="1092748249"/>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722313" y="4391696"/>
            <a:ext cx="7772400" cy="1377279"/>
          </a:xfrm>
        </p:spPr>
        <p:style>
          <a:lnRef idx="2">
            <a:schemeClr val="accent2">
              <a:shade val="50000"/>
            </a:schemeClr>
          </a:lnRef>
          <a:fillRef idx="1">
            <a:schemeClr val="accent2"/>
          </a:fillRef>
          <a:effectRef idx="0">
            <a:schemeClr val="accent2"/>
          </a:effectRef>
          <a:fontRef idx="minor">
            <a:schemeClr val="lt1"/>
          </a:fontRef>
        </p:style>
        <p:txBody>
          <a:bodyPr/>
          <a:lstStyle/>
          <a:p>
            <a:r>
              <a:rPr lang="pt-BR" dirty="0" smtClean="0"/>
              <a:t>Princípio 1: Perceptível</a:t>
            </a:r>
            <a:endParaRPr lang="pt-BR" dirty="0"/>
          </a:p>
        </p:txBody>
      </p:sp>
      <p:sp>
        <p:nvSpPr>
          <p:cNvPr id="5" name="Espaço Reservado para Texto 4"/>
          <p:cNvSpPr>
            <a:spLocks noGrp="1"/>
          </p:cNvSpPr>
          <p:nvPr>
            <p:ph type="body" idx="1"/>
          </p:nvPr>
        </p:nvSpPr>
        <p:spPr/>
        <p:txBody>
          <a:bodyPr/>
          <a:lstStyle/>
          <a:p>
            <a:r>
              <a:rPr lang="pt-BR" b="1" dirty="0" smtClean="0"/>
              <a:t>As </a:t>
            </a:r>
            <a:r>
              <a:rPr lang="pt-BR" b="1" dirty="0"/>
              <a:t>informações e os componentes da interface do usuário devem ser apresentados em formas que possam ser percebidas pelo usuário.</a:t>
            </a:r>
            <a:endParaRPr lang="pt-BR" dirty="0"/>
          </a:p>
        </p:txBody>
      </p:sp>
    </p:spTree>
    <p:extLst>
      <p:ext uri="{BB962C8B-B14F-4D97-AF65-F5344CB8AC3E}">
        <p14:creationId xmlns:p14="http://schemas.microsoft.com/office/powerpoint/2010/main" val="3175969945"/>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pt-BR" dirty="0"/>
          </a:p>
        </p:txBody>
      </p:sp>
      <p:sp>
        <p:nvSpPr>
          <p:cNvPr id="3" name="Espaço Reservado para Texto 2"/>
          <p:cNvSpPr>
            <a:spLocks noGrp="1"/>
          </p:cNvSpPr>
          <p:nvPr>
            <p:ph type="body" idx="1"/>
          </p:nvPr>
        </p:nvSpPr>
        <p:spPr>
          <a:xfrm>
            <a:off x="722313" y="1988841"/>
            <a:ext cx="7772400" cy="2418060"/>
          </a:xfrm>
        </p:spPr>
        <p:style>
          <a:lnRef idx="1">
            <a:schemeClr val="accent2"/>
          </a:lnRef>
          <a:fillRef idx="2">
            <a:schemeClr val="accent2"/>
          </a:fillRef>
          <a:effectRef idx="1">
            <a:schemeClr val="accent2"/>
          </a:effectRef>
          <a:fontRef idx="minor">
            <a:schemeClr val="dk1"/>
          </a:fontRef>
        </p:style>
        <p:txBody>
          <a:bodyPr>
            <a:normAutofit/>
          </a:bodyPr>
          <a:lstStyle/>
          <a:p>
            <a:r>
              <a:rPr lang="pt-BR" sz="2400" b="1" dirty="0">
                <a:solidFill>
                  <a:schemeClr val="tx1"/>
                </a:solidFill>
              </a:rPr>
              <a:t>Diretriz 1.1 Alternativas em Texto: Fornecer alternativas textuais para qualquer conteúdo não textual, para que possa ser transformado em outras formas de acordo com as necessidades dos usuários, tais como impressão com tamanho de fontes maiores, </a:t>
            </a:r>
            <a:r>
              <a:rPr lang="pt-BR" sz="2400" b="1" dirty="0" smtClean="0">
                <a:solidFill>
                  <a:schemeClr val="tx1"/>
                </a:solidFill>
              </a:rPr>
              <a:t>braile</a:t>
            </a:r>
            <a:r>
              <a:rPr lang="pt-BR" sz="2400" b="1" dirty="0">
                <a:solidFill>
                  <a:schemeClr val="tx1"/>
                </a:solidFill>
              </a:rPr>
              <a:t>, fala, símbolos ou linguagem mais simples.</a:t>
            </a:r>
            <a:endParaRPr lang="pt-BR" sz="2400" dirty="0">
              <a:solidFill>
                <a:schemeClr val="tx1"/>
              </a:solidFill>
            </a:endParaRPr>
          </a:p>
        </p:txBody>
      </p:sp>
    </p:spTree>
    <p:extLst>
      <p:ext uri="{BB962C8B-B14F-4D97-AF65-F5344CB8AC3E}">
        <p14:creationId xmlns:p14="http://schemas.microsoft.com/office/powerpoint/2010/main" val="2147679202"/>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457200" y="2857500"/>
            <a:ext cx="8229600" cy="1143000"/>
          </a:xfrm>
        </p:spPr>
        <p:txBody>
          <a:bodyPr>
            <a:normAutofit fontScale="90000"/>
          </a:bodyPr>
          <a:lstStyle/>
          <a:p>
            <a:pPr algn="l"/>
            <a:r>
              <a:rPr lang="pt-BR" dirty="0" smtClean="0"/>
              <a:t>CS 1.1.1 (Nível A)</a:t>
            </a:r>
            <a:br>
              <a:rPr lang="pt-BR" dirty="0" smtClean="0"/>
            </a:br>
            <a:r>
              <a:rPr lang="en-US" dirty="0" err="1" smtClean="0"/>
              <a:t>Todo</a:t>
            </a:r>
            <a:r>
              <a:rPr lang="en-US" dirty="0" smtClean="0"/>
              <a:t> </a:t>
            </a:r>
            <a:r>
              <a:rPr lang="en-US" dirty="0" err="1" smtClean="0"/>
              <a:t>conteúdo</a:t>
            </a:r>
            <a:r>
              <a:rPr lang="en-US" dirty="0" smtClean="0"/>
              <a:t> </a:t>
            </a:r>
            <a:r>
              <a:rPr lang="en-US" dirty="0" err="1" smtClean="0"/>
              <a:t>não</a:t>
            </a:r>
            <a:r>
              <a:rPr lang="en-US" dirty="0" smtClean="0"/>
              <a:t> textual </a:t>
            </a:r>
            <a:r>
              <a:rPr lang="en-US" dirty="0" err="1" smtClean="0"/>
              <a:t>apresentado</a:t>
            </a:r>
            <a:r>
              <a:rPr lang="en-US" dirty="0" smtClean="0"/>
              <a:t> </a:t>
            </a:r>
            <a:r>
              <a:rPr lang="en-US" dirty="0" err="1" smtClean="0"/>
              <a:t>ao</a:t>
            </a:r>
            <a:r>
              <a:rPr lang="en-US" dirty="0" smtClean="0"/>
              <a:t> </a:t>
            </a:r>
            <a:r>
              <a:rPr lang="en-US" dirty="0" err="1" smtClean="0"/>
              <a:t>usuário</a:t>
            </a:r>
            <a:r>
              <a:rPr lang="en-US" dirty="0" smtClean="0"/>
              <a:t> tem </a:t>
            </a:r>
            <a:r>
              <a:rPr lang="en-US" dirty="0" err="1" smtClean="0"/>
              <a:t>uma</a:t>
            </a:r>
            <a:r>
              <a:rPr lang="en-US" dirty="0" smtClean="0"/>
              <a:t> </a:t>
            </a:r>
            <a:r>
              <a:rPr lang="en-US" dirty="0" err="1" smtClean="0"/>
              <a:t>alternativa</a:t>
            </a:r>
            <a:r>
              <a:rPr lang="en-US" dirty="0" smtClean="0"/>
              <a:t> textual </a:t>
            </a:r>
            <a:r>
              <a:rPr lang="en-US" dirty="0" err="1" smtClean="0"/>
              <a:t>que</a:t>
            </a:r>
            <a:r>
              <a:rPr lang="en-US" dirty="0" smtClean="0"/>
              <a:t> serve </a:t>
            </a:r>
            <a:r>
              <a:rPr lang="en-US" dirty="0" err="1" smtClean="0"/>
              <a:t>ao</a:t>
            </a:r>
            <a:r>
              <a:rPr lang="en-US" dirty="0" smtClean="0"/>
              <a:t> </a:t>
            </a:r>
            <a:r>
              <a:rPr lang="en-US" dirty="0" err="1" smtClean="0"/>
              <a:t>mesmo</a:t>
            </a:r>
            <a:r>
              <a:rPr lang="en-US" dirty="0" smtClean="0"/>
              <a:t> </a:t>
            </a:r>
            <a:r>
              <a:rPr lang="en-US" dirty="0" err="1" smtClean="0"/>
              <a:t>propósito</a:t>
            </a:r>
            <a:r>
              <a:rPr lang="en-US" dirty="0"/>
              <a:t>.</a:t>
            </a:r>
            <a:endParaRPr lang="pt-BR" dirty="0"/>
          </a:p>
        </p:txBody>
      </p:sp>
    </p:spTree>
    <p:extLst>
      <p:ext uri="{BB962C8B-B14F-4D97-AF65-F5344CB8AC3E}">
        <p14:creationId xmlns:p14="http://schemas.microsoft.com/office/powerpoint/2010/main" val="163120017"/>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Casos comuns</a:t>
            </a:r>
            <a:endParaRPr lang="pt-BR" dirty="0"/>
          </a:p>
        </p:txBody>
      </p:sp>
      <p:sp>
        <p:nvSpPr>
          <p:cNvPr id="3" name="Espaço Reservado para Conteúdo 2"/>
          <p:cNvSpPr>
            <a:spLocks noGrp="1"/>
          </p:cNvSpPr>
          <p:nvPr>
            <p:ph idx="1"/>
          </p:nvPr>
        </p:nvSpPr>
        <p:spPr/>
        <p:txBody>
          <a:bodyPr>
            <a:normAutofit lnSpcReduction="10000"/>
          </a:bodyPr>
          <a:lstStyle/>
          <a:p>
            <a:r>
              <a:rPr lang="pt-BR" dirty="0" smtClean="0"/>
              <a:t>Controles (botões) </a:t>
            </a:r>
          </a:p>
          <a:p>
            <a:r>
              <a:rPr lang="pt-BR" dirty="0" smtClean="0"/>
              <a:t>Figuras</a:t>
            </a:r>
          </a:p>
          <a:p>
            <a:r>
              <a:rPr lang="pt-BR" dirty="0" smtClean="0"/>
              <a:t>Fotografias</a:t>
            </a:r>
          </a:p>
          <a:p>
            <a:r>
              <a:rPr lang="pt-BR" dirty="0" smtClean="0"/>
              <a:t>Gráficos</a:t>
            </a:r>
          </a:p>
          <a:p>
            <a:r>
              <a:rPr lang="pt-BR" dirty="0" smtClean="0"/>
              <a:t>Clipes de áudio</a:t>
            </a:r>
          </a:p>
          <a:p>
            <a:r>
              <a:rPr lang="pt-BR" dirty="0" smtClean="0"/>
              <a:t>Animações</a:t>
            </a:r>
          </a:p>
          <a:p>
            <a:r>
              <a:rPr lang="pt-BR" dirty="0" smtClean="0"/>
              <a:t>Webcams</a:t>
            </a:r>
          </a:p>
          <a:p>
            <a:r>
              <a:rPr lang="pt-BR" dirty="0" smtClean="0"/>
              <a:t>Feedback de áudio (ícones audíveis)</a:t>
            </a:r>
          </a:p>
        </p:txBody>
      </p:sp>
    </p:spTree>
    <p:extLst>
      <p:ext uri="{BB962C8B-B14F-4D97-AF65-F5344CB8AC3E}">
        <p14:creationId xmlns:p14="http://schemas.microsoft.com/office/powerpoint/2010/main" val="128676039"/>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Casos menos comuns</a:t>
            </a:r>
            <a:endParaRPr lang="pt-BR" dirty="0"/>
          </a:p>
        </p:txBody>
      </p:sp>
      <p:sp>
        <p:nvSpPr>
          <p:cNvPr id="3" name="Espaço Reservado para Conteúdo 2"/>
          <p:cNvSpPr>
            <a:spLocks noGrp="1"/>
          </p:cNvSpPr>
          <p:nvPr>
            <p:ph idx="1"/>
          </p:nvPr>
        </p:nvSpPr>
        <p:spPr/>
        <p:txBody>
          <a:bodyPr/>
          <a:lstStyle/>
          <a:p>
            <a:r>
              <a:rPr lang="pt-BR" dirty="0" smtClean="0"/>
              <a:t>Decoração</a:t>
            </a:r>
          </a:p>
          <a:p>
            <a:r>
              <a:rPr lang="pt-BR" dirty="0" smtClean="0"/>
              <a:t>Conteúdo não textual para transmitir emoções</a:t>
            </a:r>
          </a:p>
          <a:p>
            <a:r>
              <a:rPr lang="pt-BR" dirty="0" smtClean="0"/>
              <a:t>Transmissões ao vivo</a:t>
            </a:r>
          </a:p>
          <a:p>
            <a:r>
              <a:rPr lang="pt-BR" dirty="0" smtClean="0"/>
              <a:t>CAPTCHA</a:t>
            </a:r>
          </a:p>
          <a:p>
            <a:r>
              <a:rPr lang="pt-BR" dirty="0" err="1" smtClean="0"/>
              <a:t>Emoticons</a:t>
            </a:r>
            <a:endParaRPr lang="pt-BR" dirty="0" smtClean="0"/>
          </a:p>
          <a:p>
            <a:endParaRPr lang="pt-BR" dirty="0"/>
          </a:p>
        </p:txBody>
      </p:sp>
    </p:spTree>
    <p:extLst>
      <p:ext uri="{BB962C8B-B14F-4D97-AF65-F5344CB8AC3E}">
        <p14:creationId xmlns:p14="http://schemas.microsoft.com/office/powerpoint/2010/main" val="1019610507"/>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A imagem é necessária?</a:t>
            </a:r>
            <a:endParaRPr lang="pt-BR" dirty="0"/>
          </a:p>
        </p:txBody>
      </p:sp>
      <p:pic>
        <p:nvPicPr>
          <p:cNvPr id="4" name="Espaço Reservado para Conteúdo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57200" y="1762874"/>
            <a:ext cx="8229600" cy="4200614"/>
          </a:xfrm>
        </p:spPr>
      </p:pic>
    </p:spTree>
    <p:extLst>
      <p:ext uri="{BB962C8B-B14F-4D97-AF65-F5344CB8AC3E}">
        <p14:creationId xmlns:p14="http://schemas.microsoft.com/office/powerpoint/2010/main" val="1103633544"/>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CAPTCHA</a:t>
            </a:r>
            <a:endParaRPr lang="pt-BR" dirty="0"/>
          </a:p>
        </p:txBody>
      </p:sp>
      <p:sp>
        <p:nvSpPr>
          <p:cNvPr id="3" name="Espaço Reservado para Conteúdo 2"/>
          <p:cNvSpPr>
            <a:spLocks noGrp="1"/>
          </p:cNvSpPr>
          <p:nvPr>
            <p:ph sz="half" idx="1"/>
          </p:nvPr>
        </p:nvSpPr>
        <p:spPr/>
        <p:txBody>
          <a:bodyPr/>
          <a:lstStyle/>
          <a:p>
            <a:r>
              <a:rPr lang="en-US" dirty="0"/>
              <a:t>Completely Automated Public Turing test to Tell Computers and Humans </a:t>
            </a:r>
            <a:r>
              <a:rPr lang="en-US" dirty="0" smtClean="0"/>
              <a:t>Apart</a:t>
            </a:r>
          </a:p>
          <a:p>
            <a:r>
              <a:rPr lang="pt-BR" dirty="0" smtClean="0"/>
              <a:t>Necessários para garantir segurança</a:t>
            </a:r>
          </a:p>
          <a:p>
            <a:r>
              <a:rPr lang="pt-BR" dirty="0"/>
              <a:t>Discussão completa em </a:t>
            </a:r>
            <a:r>
              <a:rPr lang="pt-BR" dirty="0">
                <a:hlinkClick r:id="rId2"/>
              </a:rPr>
              <a:t>http://www.w3.org/TR/turingtest</a:t>
            </a:r>
            <a:r>
              <a:rPr lang="pt-BR" dirty="0" smtClean="0">
                <a:hlinkClick r:id="rId2"/>
              </a:rPr>
              <a:t>/</a:t>
            </a:r>
            <a:r>
              <a:rPr lang="pt-BR" dirty="0" smtClean="0"/>
              <a:t> </a:t>
            </a:r>
            <a:endParaRPr lang="pt-BR" dirty="0"/>
          </a:p>
        </p:txBody>
      </p:sp>
      <p:sp>
        <p:nvSpPr>
          <p:cNvPr id="4" name="AutoShape 2" descr="data:image/jpeg;base64,/9j/4AAQSkZJRgABAQAAAQABAAD/2wCEAAkGBxIREhUUEBEWFhIWExASEhAQGBsSFRUVFhkYFxUVFRUYKCghHhwoGxcWITEhJik3LjIuFx8zOD8sNygtLisBCgoKDQwNGg8PGTglHiU3Nzc3ODc3Nzc3ODcvLzQ3NC03MzI3LTg1NTc4NCwsLjQ3ODYtNTYsKy44LCsrNzM0LP/AABEIAKoBKAMBIgACEQEDEQH/xAAcAAEAAgMBAQEAAAAAAAAAAAAABAUCAwYBBwj/xABIEAABAwICAgwMBQMEAAcAAAABAAIDBBESIQUxBhMUFiJBUVJhkZPSFTI0VFVxcpSx0eHwI3SBtMEHQqEzQ2JzJFNkkqKys//EABgBAQEBAQEAAAAAAAAAAAAAAAADBAUC/8QAIhEBAAIBBAEFAQAAAAAAAAAAAAECAwQRITESEzNBYdFR/9oADAMBAAIRAxEAPwD7EvF6qupqpZZTBS4Q5oaZ53jE2EOza0NyxSEZ2vYAgnWAQtEUOPY8bcOsqXO43YmM/wDixoA6llvfHnVT2n0QSkUXe+POqntPom98edVPafRBKXijb3x51U9p9E3vjzqp7T6IJSKLvfHnVT2n0Te+POqntPoglIou98edVPafRN7486qe0+iCUii73x51U9p9E3vjzqp7T6IJSKLvfHnVT2n0Te+POqntPoglIou98edVPafRN7486qe0+iCUii73x51U9p9E3vjzqp7T6IJSKLvfHnVT2n0Te+POqntPoglIou98edVPafRN7486qe0+iCUii73x51U9p9E3vjzqp7T6IJSKLvfHnVT2n0Te+POqntPoglIou98edVPafRN7486qe0+iCUii73x51U9p9E3vjzqp7T6IJSKLvfHnVT2n0Te+POqntPoglIoM2gJBnDWzNcNQlwTRu6HtcMVvZcD0rzRlc55fHM0Mniw7Yxpu0tdfBJGTmWOsekEEHMIJ6IiDxQNhnChlefGfWaQxHl2uokhZf1MiYP0Vgq/YT5M785pX97UIL9EVHT6dklcdopJHwiUwmcujYHFrsEj2McbljSHZ5XwnCDlcLxFAh03TPkfEyojdJGHGSNrwXNDfGuOjj5FArdmFFHBNO2ojkZBHtj2wva91iCWAZ63EEDlKC+RU1JsihcwySvjjaGQPc4ytcG7c9zGAkZWLm2B1Ek8i2O2SUYLQaqEF4YWAvaC4P8Qi/EeJBaooujtJQ1DS6CVkjQ4tLo3BwDhYkG3HYjrVOzZnSuaXNeLMqHU0oc5rTGWyPi2x2dsJLCRygjVqQdEirH7IKRsTZjUxCFxLWyl4wEi9wDyjC6/qKxk2Q0zahlOZWiSSNkseYs9r3FrcOdySQeJBaoosukYWbZilaNqAdLcgYARcF3ICFri0zTOmMDZ4zO2+KEOBeLAE3br1EH9UE5FGp9IRSbXgka7bYzNFhIOOMYLvbyt/EZn/AMhyrXNpanZK2F80bZn2wROcA9172sP0PUgmoq5+naVpkDqiIGL/AFQXgYM8PC5M8lJoq2KZgkhka+M3s9hDm5GxzHIQUEhFW0WnqWbEYamJ4Yxsjyx7ThY4XD3cjbA59CiVWy6jZEJhOx8e3Q05dE5rg18rmtGLMWADsR/4gkXQXqKJNpOFkQmfKxsJDXNlcQGkOthIPTcLJlcx0W3RuD4ywva5hDg4WvkRkgkoqjRWySlqI8bJ4+DEyaVuNpMTXC932OQFiL6sitVTsto2Rtl3Qx0TpmU+ONzXAPcL2cb5WAJPHZBeIsIZWvaHMILXAOa4aiCLgj9FmgIiICIiAiIgIiICodKMtW07hrdDVMd0gGJzb+o36yr5Uel/K6X2Kv4RoJqIiAq/YT5M785pX97UKwVfsJ8md+c0r+9qEF+qDR9BWU52uN0L6fbXva6TG2VjHvL3R4W8F9sTg11xla4Nrm/UPwaznS9tL3kHOUuxecOia+SLaac1joXMDhLIZ2yNAl4gAJHE2vicGuytZZV2xR76Z8LHRtLtGOoAcwA8tsHZDxdfTmuh8Gs50vbS95PBrOdL20veQU+mtjj53zOxMwyHRRwuucqSpM8gPtNNh061npXY+ZjVeJ+O2laMQvlESSHZas8la+DWc6Xtpe8ng1nOl7aXvINdDQGOaokuLSuic0DWMEbWG/Uqen0BOBtbzEYm1z6yN3CxkSTyTuY5hFgWl9gQc7XyV54NZzpe2l7yeDWc6Xtpe8g57SOxqd4tHKAw1FTM+NsksGIS2wkvgLX3bwjguA7FmdRW7QegqilFIGuieIqOGknxFzTwMPDisDfU7I24s1d+DWc6Xtpe8ng1nOl7aXvIOd07os1GkIA1sgiEYfWOwERSNhkElLHthyLxLc4RfglwdrC2UexuZkrAXxGniq6qtY4A7e50+2ksd/aADM7hA3Ia0WGtX3g1nOl7aXvJ4NZzpe2l7yCg2N7HqinkpttfE6Klo56OPa8Qe8OdTlj33yBwwWIGo8t8tWndi9RUVW27cDEJ6CZjHSTNEbYJI3vjELCInl2B7g94JBdbKwLek8Gs50vbS95PBrOdL20veQUOk9irpYHsa8Nea11Y0tdJGHcLJr3xFrwcOWJpyIGsCxsdjeiTTwvY5rQ58j5HYZZajNwAu6Wcl7jl0Do5Zvg1nOl7aXvJ4NZzpe2l7yDmW7DX7mhhMjAY9GOoXODS4GQ7SQ/DliZeJ1wbE4ulbJ9jtTJtsr3QNqHv0cWMjxbVhopTM3E4jFdxc4XtkA3XbPovBrOdL20veTwaznS9tL3kFfsg0dU1EETWPEcgfG+ZjJJImyANcHRtnjtI0Yy12IAE4LHIlebG9CPpqLc73Nc7FWHEC9wtNNLI25eS4kB4uSSbg5nWrHwaznS9tL3k8Gs50vbS95Bycew6ofEyOaSBphotxwmFji1xLoXl0rHW4N4GDADmHPzF7CY/QNU4yTOdAKh8tG9sbMe04acmwc+2IudidwsOQDBY2z6DwaznS9tL3k8Gs50vbS95BJhLsIxgB1hiDTdodbMAmxIv0LNQ/BrOdL20veTwaznS9tL3kExFD8Gs50vbS95PBrOdL20veQTEUPwaznS9tL3k8Gs50vbS95BMRQ/BrOdL20veTwaznS9tL3kExFD8Gs50vbS95ZRUDGkEGS450sjh+rXOIKCUqPS/ldL7FX8I1eKj0v5XS+xV/CNBNREQFX7CfJnfnNK/vahWCr9hPkzvzmlf3tQgv1g1xIvYLNami+G/N+SDPPoTPoTaxyDqXm1jkHUg9z6Ez6FRybLNHNmMDquATB21mMvaCH6sJ6b5WXLbJNMGh0xTmetLKOaGd74ZcIiY5gDWhptfM5+tB9Fz6Ez6FWR6co3U5qWzxGnAJM4c3ALGxu7lvlZR6bZVo+SKSaOqhdFFbbXtcCGXIALuQXIz1ILvPoTPoVA/Zho0bVerh/GvtJvcSWcWHCdXjAj1hVFTs/pmaV8HvwtAjGKV/B/HcW7XE3iN2u18qDts+hM+hNrHIOpNrHIOpAz6Ez6E2scg6k2scg6kDPoTPoTaxyDqTaxyDqQM+hM+hNrHIOpNrHIOpAz6Ez6E2scg6k2scg6kDPoTPoTaxyDqTaxyDqQM+hM+heBoBFhxHV+io9mOyPcETXiPGXvwAE4QMiSSc+ReqUte0Vr283vWlZtbqF7n0Jn0Lgn7PKlsO3Oo2CPgkXmGIhxs04LYrHiNuJdTsX0zuynbNgwElzS2+IXabZFUyafJjr5WjhLHqMeS3jWee+pWmfQmfQsiVFOkYr22xvX/ACorpGfQmfQvWuB1EG+YsvUGOfQvLnoWaxfxesIMlR6X8rpfYq/hGrxUel/K6X2Kv4RoJqIiAq/YT5M785pX97UKwVfsJ8md+c0r+9qEF+tbP7fZP8LYtbP7fZP8INiFEQfmDZnVtxaYa2WOIGvaDSuBfLM9sr8UrHkjCL3cRY+MByLs4dmtBPpPR0z34YY6WaMvnbhDZC7A1xOYAJYbE/4X2R9FE43dGwk6y5oJP6r3cUdrbWy1rEYRa3J6kH52qdHVG55Kpoto5+mTM5tuC6EO4M1v/L1jVyci7GOYV2l6ufR/4lMNFyQSyRgiOSUg4GDic7xf/avrpYLWsLWtbityWWMcLWizWho5Giw6gg/NsmyKnZoTR9OSHTw1rpJmAcOJjZZH3I5TcCy67S2yOGl08astMscuj4hTCIYjO572YRGeM6+pfYjSRm9428LN12jhHlPKstpblwRwfFyHB4suRBsREQYvNgTa/QNZ6AvmWx3Z4XVD2A1VS6SonhippmUsBhdA0PlaJGuGPJwsOQHXa6+lVUhaxzmsL3Na5zY22BcQLhoJyudWa+J6L2N1E9O4VOjJxFLpCrq5JWubHV07nAbVJA1xBcOI6ybGwNgg+naJ2Y08sbpJhJS4ZhAWVzRA7bDawbmQ7XxFdGvzy3QVZWVNJtwkqGRbsEA0mHxmrjic2TCcQxB5bI4DFl+FrsMrXYv/AFKqKaOPR74AyqZPJCBVF2CGnbmwSP1m3iA6rNBJ5Q+4ovmWmNn8roWxQOijrmz08Mzmkz0wc/hNjbKGn/UGQOEhudyCLqy0Bs4q6xs21aKeJIHbVMyWdjAJRbExtxc2ve9gLdSDu0Xz2r/qM51LQz00DG7tldE19W/a4oS0kWkcBclxabWFsteq+zQmziqmrJKU0UcoidG2aqo52yRsEjiGucx2YsAbtBJBCDvkREGJ1j1H+Fwv9XIMdPCNsYz8Ym8mOx4Dshga4rujrHqP8Lhf6uQ46eEbYxn4xN5MVjwHZDA1y06T36s+q9mzhHP/AAAAabbMJgdWHdDnFtrBgG14QRGGt5bX5V9L/pjFhoWjG1/4kvCZit43/MNP+Fw40tUCnp77nwQODWTbXPgc0NDLFxj8fLxgb/z3H9MIsNA0Y2u/El4TMVvG/wCQB/wtus39Gd/7+sek29XiY6/PuVtpImWVsINm2xPI5OT75Vt3HTDg2Zfxcznf161p0gTFM2W12EYXW4vvLqUgCnPDu3XivitnrzH8LkuojaLibEXEvuCMgAcgCDlf2gp4rWdPLqOqwN/8jrUOkbHKThLyGkAF3ikcg+/ipj6NpOsjXk3IWIAt6uCEGYqW52Or5lvxCyxhwBGq4+K1wUjWG4vxi3FYm9retbn8XrCDJUel/K6X2Kv4Rq8VHpfyul9ir+EaCaiIgKv2E+TO/OaV/e1CsFX7CfJnfnNK/vahBfrWz+32T/C2KNJOxgbjIBIyB1m1r26x1hBJRQ92w84dRTdsPOHUUExFD3bDzh1FN2w84dRQTEUPdsPOHUU3bDzh1FBMRQ92w84dRTdsPOHUUExFD3bDzh1FN2w84dRQTEUPdsPOHUU3bDzh1FBo07ocVLGgPdHKx2OGojsXxPsQS3ECCCCQQciCuYfsWrrQ1BqYJdJwGoaJ5YsMU0El7RSNjw2Pi2cNXCGd7rrt2w84dRTdsPOHUUHzaq2I6Rkc1+5NHRkV0FS9tO6SMujg/wBNri0AOddxOLK2HjvlYbENimlKR9U+SshcKkySuu17ntmIs12sCw1EA8Q5F3O7YecOopu2HnDqKD4bpHYTWUO0Mq6kuo4dumjqoqfdbYZnhxLZad18TTrxlp5ODe67j+melpn1FRABDJSMZDJHV0tOaNhfI1rsDmHInAWkYb5WN8wu63bDzh1FN3Q84dRQTEUPdsPOHUU3bDzh1FBKOseo/wALiv6rUM0tPFtET5C2a7mxNL3AFpF8IzOdtS62KsiLgGuGI3DRqJyJIF+gE/opSpiyTjvF4+E8uOMlJpPy+RSaRqTRmDwXVbaYI6cu2qTa8LDfHa2bjlxZG5vmV2v9OKSWKhY2aNzHl8jsDxhcAXZXacx6iuoRWy6nzp4xXbndPHp4pfy3342YvYCLEXB1gqEdDw3vg/S5spkkrW+M4D1my8EzTqcOPjHFrWVoexRhos0ADkCzWsVDOe3i4xx6l7HI13ikH1G6DNYv4vWFksX8XrCDJUel/K6X2Kv4Rq8VHpfyul9ir+EaCaiIgKv2E+TO/OaV/e1CsFX7CfJnfnNK/vahBfqD/vRf9E//ANoVOUV8Mbw3Ha4FgbkEXtcXHqHUglIoe4ovt7vmm4ovt7vmgmIoe4ovt7vmm4ovt7vmgmIoe4ovt7vmm4ovt7vmgmIoe4ovt7vmm4ovt7vmgmIoe4ovt7vmm4ovt7vmgmIoe4ovt7vmm4ovt7vmgmIoe4ovt7vmm4ovt7vmgmIoe4ovt7vmm4ovt7vmgmIoe4ovt7vmm4ovt7vmgmIoe4ovt7vmm4ovt7vmgV3jwf8Ac7/8pVMUSOkiBDgMwSWkuJsbEXFzyEj9VJ2wcoQZIsdsHKE2wcoQRdIPjFtsDjk62G4yyBvY9IUaB8OLgh2q2vLJrrHXzbjoy1KyL28oTE3oQVOKnIzDuWxccrAXGR5AD/jXkplHNGXWZcEi+fr5L8pKlYm9CYm8oQZrF/F6wm2DlCxc4G1jxhBsVHpfyul9ir+EavFR6X8rpfYq/hGgmovLog9VfsJ8md+c0r+9qFYKv2E+TO/OaV/e1CC/RFWT1uBrnvfhaHObk3FqeWNAABJJNhYZklBZoqlukm8G82EuDi1kgETyG3xHA8B1hY8WrPUtPhuMvYxk7X4w8hzHRkcEsaRrzN5G5BBeIqUabgsDuyKxGIHHHYjPMZ6sjn0KZFUElln4muPRa2EuBBHqCCcigzVBBfd+FrdZytbCHEkn1nqUWPSrCA4zFgJDW7czaS4mxAaJACdY1ILhFUeFYrOO6o7MOF5xMsw3Is7kNwRY8YKydpFuLCJg52JrHNbhJaXAkYhrGooLVFHpZCcQJvYjPVrAKkICIiAiIgIiICIiAiIgIiICIiAiIgIiICIiAqPS/ldL7FX8I1eKj0v5XS+xV/CNBNREQFX7CfJnfnNK/vahWCr9hPkzvzmlf3tQgv1z9XEXh7HNkH4jnBzGOJBEmNjmmxGsNPGF0CIOTn0bjN3uqCcIa67LYwC8sxWZlhLzbDbivdbHULS7Fhlvia6wY61wYCP7f/Ts63dFuoRBzMNG1mCzJeBteG8bv9tjo234PI4/qpejYsJhY1r8LAG3e1w4LY3NFyQBfUrtEFNXsu6RrmOLX5HC1zgWlgac2j1qqq9FmVgZJLVEcIXwAEggAg2jsdV72vmV1yIOWk0eDYjbmuBu1zWG4N3k5OYR/uPGY4+XNeQ6Na2QyATXL3PsWGwLiXOtwb2JJNrrqkQQdF34ZIIu4WxAt4hxFTkRAREQEREBERAREQEREBERAREQEREBERAREQFR6X8rpfYq/hGrxUel/K6X2Kv4RoJi9REBV+wnyZ35zSv7yoKsFTx1goZZDNlSSv20Tf208hAEjZLamOIxB5yDnOBtkg6dFrhma8BzHBzTqc0hwPqIWxAREQEREBERAREQEREBERAREQEREBERAREQEREBERAREQEREBERAVHpc/8Ai6X/AK6v4RKy0hpGGBuKeVkbeV5DfUBfWegKloC+omNS9hYwMMVNG8WftZIc+V7Tm0vLW2acw1gvYkgBaoiICIiCon2L0Eji6ShpnOOtz4I3E+skLXvP0d6PpPd4u6rtEFJvP0d6PpPd4u6m8/R3o+k93i7qu0QUm9DR3o+k93i7qbz9Hej6T3eLuq7RBSb0NHej6T3eLupvQ0d6PpPd4u6rtEFJvQ0d6PpPd4u6m8/R3o+k93i7qugvUFJvQ0d6PpPd4u6m9DR3o+k93i7qu0QUe9DR3o+k93i7qb0NHej6T3eLuq8RBSb0NHej6T3eLupvP0d6PpPd4u6rtEFJvP0d6PpPd4u6m8/R3o+k93i7qu0QUm8/R3o+k93i7qbz9Hej6T3eLuq7RBSbz9Hej6T3eLupvP0d6PpPd4u6rtEFJvP0d6PpPd4u6m8/R3o+k93i7qu0QUm8/R3o+k93i7qbz9Hej6T3eLuq7RBSbz9Hej6T3eLupvP0d6PpPd4u6rtEFJvP0d6PpPd4u6m8/R3o+k93i7qu0QUm8/R3o+k93i7qbz9Hej6T3eLuq7RBW0GgKSB2KCkgidzoomRu62gFWSIgIiIP/9k="/>
          <p:cNvSpPr>
            <a:spLocks noChangeAspect="1" noChangeArrowheads="1"/>
          </p:cNvSpPr>
          <p:nvPr/>
        </p:nvSpPr>
        <p:spPr bwMode="auto">
          <a:xfrm>
            <a:off x="-3175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6" name="AutoShape 6" descr="data:image/jpeg;base64,/9j/4AAQSkZJRgABAQAAAQABAAD/2wCEAAkGBxQMDg8UEBAUDxUQFxQPFQ8PFxUVFRUYFBQWFhQUGBUYHCghGB0lHRQWIzIhJSkrLi4uFx8zODMsNygtLisBCgoKDg0OGxAQGzckHCQsLCwsLCw3MywsLCwsLCwsLywsLCssLCwsLCwsLCwsKywsLCwsLCwsLCwsLCwsLCwsLP/AABEIAJEBXAMBEQACEQEDEQH/xAAcAAEAAgMBAQEAAAAAAAAAAAAABQcDBAYBAgj/xABMEAABAgMDBgkIBwcEAAcAAAABAgMABBEFEiEGFzFTktIHExUiUVRhk9MUNUFScYGRsyMyNHODstElM0JyobG0FoKU4QgkQ2KjwfD/xAAaAQEAAwEBAQAAAAAAAAAAAAAAAQMEAgUG/8QANBEAAgADBQYGAgMAAgMBAAAAAAECA1ERExQVoQQSIVKB8DEyM0Fh0XGRBbHBIjSC4fEj/9oADAMBAAIRAxEAPwCx8rcuWbKWlsoU86QFltBACQdBUo6CaaAD7sIqjmqHgbdm2KOet62xHPZ209SV3o3Y4xHwaspfPoM7aepK70bsMR8DKXzaDO2nqSu9G7DEfAyl8+gztp6krvRuwxHwMpfNoM7aepK70bsMR8DKXz6DO2nqSu9G7DEfAyp8+gztp6krvRuwxHwMpfPoM7aepK70bsMR8DKXz6DO2nqSu9G7EYj4GUvn0GdtPUld6N2JxHwMpfPoM7aepq70bsMR8DKnzaDO2nqau9G7EYj4GUvn0GdtPUld6N2JxHwMpfPoM7aepq70bsRiPgZS+fQZ209SV3o3YnEfAyl8+gztp6krvRuwxHwMpfNoM7aepK70bsMR8DKXzaDO2nqSu9G7DEfAyl82gztp6krvRuwxHwMpfPoM7aepK70bsMR8DKXz6DO2nqSu9G7DEfAyl8+gztp6krvRuwxHwMpfPoM7aepK70bsMR8DKXz6DO2nqSu9G7DEfAyl8+gztp6krvRuwxHwMpfPoM7aepK70bsMR8DKXzaDO2nqSu9G7DEfAyl8+gztp6krvRuwxHwMpfPoM7aepK70bsMR8DKXz6DO2nqSu9G7DEfAyl8+gztp6krvRuwxHwMpfPoM7aepK70bsMR8DKXz6DO2nqSu9G7DEfAyl8+gztp6krvRuwxHwMpfPoM7aepK70bsMR8DKXz6DO2nqSu9G7DEfAyl8+gztp6krvRuwxHwMpfNoM7aepK70bsRiPgZS+fQZ209SV3o3YnEfAyl82gztp6krvRuwxHwMpfPoM7aepK70bsMR8DKXz6H2zwtNlQvyjiU+lSVpUR23aCvxhiFQh/xUVnCIsGTm0TDSHG1BaHEhaVD0gioMXp2q1HlxQuFuGLxRRfCQr9rzvYW/ktxjm+dn0ew+hD1/tnZWPwXMOS7S3n3r60pWoNFASLwBoKpJwrpi1SFZxZgmfycaiahSs7+TczUymumNpvw4m4VSvNJtFr9jNTKa6Z2m/DhcQ1GaTaLX7GamU10ztN+HC4VRmk2i1+xmplNdM7TfhwuFUZpNotfsZqZTXTO034cLiGozSbRa/YzUymumdpvw4XENRmk2i1+xmplNdM7TfhwuIajNJtFr9jNTKa6Z2m/DhcQ1GaTaLX7GamU10ztN+HC4hqM0m0Wv2M1Mprpnab8OFxDUZpNotfsZqZTXTG034cLiGozSbRa/YzUymumdpvw4XENRmk2i1+xmplNdM7TfhwuIajNJtFr9jNTKa6Y2m/DhcQ1GaTaLX7GamU10ztN+HC4hqM0m0Wv2M1Mprpnab8OFxDUZpNotfsZqZTXTO034cLhVGaTaLX7GamU10xtN+HC4hqM0m0Wv2M1Mprpnab8OFxDUZpNotfsZqZTXTO034cLiGozSbRa/YzUymumdpvw4XCqM0m0Wv2M1Mprpjab8OFwqjNJtFr9jNTKa6Z2m/DhcQ1GaTaLX7GamU10ztN+HC4hqM0m0Wv2M1Mprpnab8OFxDUnNJtFr9jNTKa6Z2m/DhcQ1IzSbRa/YzUymumdpvw4XENRmk2i1+xmplNdM7TfhwuIajNJtFr9jNTKa6Z2m/DhcQ1JzSbRa/YzUymumdpvw4XENSM0m0Wv2M1Mprpnab8OFxDUZpNotfsZqZTXTG034cLhVGaTaLX7GamU10ztN+HC4VRmk2i1+xmplNdM7TfhwuIajNJtFr9jNTKa6Z2m/DhcQ1GaTaLX7GamU10ztN+HC4hqM0m0Wv2M1Mprpnab8OFxDUZpNotfsZqZTXTO034cLiGozSbRa/YzUymumdpvw4XENRmk2i1+xmplNdM7TfhwuIajNJtFr9lf5c5OCyZpLaFlxDiA4krpeGJSUmmB0ae2KZkG67D09k2lz4LWrGi1eDM1siV/EH/zLjTK8iPF2/8A7EXT+iqeEo/tae9rfyG4zTfMz2dh9CHv3Zedk/Z2Pu2/yCNi8D56Z5n+TbiTgQAgBACAEAIAQAgAYAQAgBACAEAIAQAgBACAEAIAQAgBACAEAIAQAgBACAEAIAQAgBACAEAIAp/hn+2S33J+YqMs/wAUe3/F+nF+TtuDHzRK/i/Oci2V5Ueft/rxdP6Kq4S/O897W/kNxnm+ZnsbD6EPfuy9LJ+zsfdt/kEbF4Hz0fmf5NuJORACAEAIAQAgBACAPDAHsAIAQAgBACAEAIAQAgBACAEAIAQAgBACAEAaztoNNvNtKdQl10KUhpSgFrCfrFKdJp2QBswAgBACAOU4SrdmbKs8zEohpZbcRxofqQG1EpJSAoVN4oGnQTAEtkta/KUjKzNzi+PbS4UVrdJHOFfSK1xgCVgBACAEAU9w0fbZb7k/MVGad4o9r+M8kX5O34MPM8r+L85yLZXlMG3evF0/oqjhM87z3tb+Q3GeZ5mevsXow9+7L2sn7Ox923+QRrXgfPx+Z/k24k5EAIAQAgBACAEAIAQAgBWAK7tKdembeaalrbYZbbKL9ngJU4ooxdbxFFEgGvOqkejCAOwtrKKVs7i/K5luX4ytwOqCb1KVp2Cox7YA+ZHKeSmnAhidlnlnENtvNqUfTgkGpgCWgBACAEAIAQBWfCVwpckPKlpZtLr6QFLcdrxTV4VSmgIKlUINKgAEY+iAGQ3C2zPqaYnEiWfWQgLH7hxR0AEmrZPQrCpABMAdRlblrLWKuXTNcYBMX6LbQVpTcu1KqY/xDAAmAJlVpMhttwvNpQ9d4talJCV3xVN0k41GOEAbcAIAQAgCssuLPRL5R2FNqqlLqlyy3CebfShXk6ewkuKHbSALLWsJBJIAGJJwA98AV/lLwvSMgpSGiqdWnT5PTige10mh/wBt6AIm1srLcXJuTTcgxZ7DbZeJmF8Y6U0rVKSRQ0/hUkH+0AczY81lBOoaeM4uWlnSCZ2ZMs22lKjS/dICiDUUoKGopgawBJ8JORE21Z7kw7a7s8lgpcLDybiCCQm8kJUReF70jpxgCGsW3LTycsySmEKZfk5pRKGXApRbJqq7UUKLwCjgVAUPvAuPIbKgW3JiYDK2OcWylzEEpAJUhf8AGnGlaDEEeiAOhgBACAKd4aftst9yfmKjNO8Uez/GeSL8nccF/meV/F+c5FsrymHbvXi6f0VPwmn9rz3tb+Q3GeZ5metsXow9+7L3sn7Mx923+QRrXgeBH5n+TbiTkh8rpFM1ITKFuOsgIUvjWFKQtNwFQIKTjo0HAwBTfAvZk1aTrzptGal25cISUtuFXGKWFG7R28kBIAP1SecNEASNk2hazlvP2c3aa1IZUpS33G2FKS0AhVQCj630iU9FTWlMIAnZu156yrfs+VXOLn2J0HmOtspcRS8FKvNoTW7QKr0XsPTAE7l9l2ixeKbQ0ZmZmKcUwDdGKgkKUumFSaADEno0wBH5Q2ratkSonHFSs0hASqYk0oU0WgogHingpV4JKsSoaAT2ACSGU7lpWKucswIS7dUri5mpCVNn6Vs3SKqoDQ6DUHQYA4PJ/K63rblXVyaJajRul4JCFqVdCriA4oorQg1IAxGMASGWEjaq7GM3Mzq5R6XReck5PmII4yhUpxC637pqaEpFKAaTAHuQGTZtKxw9P2hNvJd40hnyhxLaAlSkc5Vbyjza840FRh0gYv8Aw/2ooy8409MVS2psttuKFU3kqvlNTgkkJwGFa9MAR+VIYYyxs9bRbQlXFOOqQUhPGqL6SpVMAoi5WvSOmAOq4dFM8jKv3S4XGuIrS9evgru9H0YXXsgD4lcmZE5MtKUyy5xcmqZEwpIqHFMlanL2kc4nD0UHRAGtwL2zMO2LNFVZhUotxDKVqN5VGUuBoqNTS8qgPoBp6IAz8D+UE3bInZmamQpAWlluWQhCUNm6FlQNL1KKAFSdB9wELwcWxads2m8pdoEy0kshYS22EPAqWlCEgJFKhN6pJIFOmALkgBACAKSynlEWblexMTaUGXnCFBx4AoB4jiTpwBSoIOOgLr2gCC4YsmJeRnpUSKQPLEkmWaxAVeSlBQkaAu9gBhVJpAGHLSzbaakWUWilT0u0Q8HBcdUyQkpo44kXhQKNSajRjAG5ZmWdnTllSsja7Dx8m5iJlihCEpwQrBV6oSaEXVA0+AHZu8KNm2XIJakHFzamUBpptSXQDQYFbq0gXR2Y9AgDg5fhBtAtPTarWQl1K0tos0tJIcSoi8oCnNSkKONSTdoToqB0ufIJk2//ACt6bqErSTdYoNLiTUqx9X0Y4mmIGC0uGWbmg0mz5G4pRCVFYU+Ss/8ApoCKe2px7BAEblqxbVoPWbLz4bb8pXVhtkhKUuAYqcIJIUlJJwJFK0qYA1eEWwpyWmpCVmrUcnfK7iAF3wlslxLdS3eIWOdUE4m6YAk+GDImTsezZRUs2Ur43iVulSipxKmlqJVXCtUClKUxEAbOXFqPWk/YtlurLRfRKuTgT6VuU5hPYEqVTRVSeiAOw4YiwxYTrCjcv8S1LspxK1NrQUISnSRROPZAHM5czb0hkzZ0i6SqamgywWsCsJRRRR20PFN17YA5Q8fKz1mWdbiwmUllJc4oFJburCw2VrT9ZIVzTXQL3oxgC3uE6ZdlrIWmRWWnXFMsMJYwWb7iQUNAem7e0aACfRAFaWHlRa01bfEsqVLuL4tL0pNG+2gMtIS6shQqmtL3NpUrGJ0wBfsAIApzhq+2y33J+YqM87xPY/jfJF+TuOC/zPK/i/OciyV5TDtvrxdP6Km4TT+1572t/IbiiZ5mersfow9+7L5sn7Mx923+QRqXgeFH5mbcSckDlxIzU1IPNSDjbbrlEXna0uHBwA0NCQTjT9YArbIvJi3LCU4iXak3G3TfUl1wlN4JoFJKQFA0AGimEAYbNsa3ZO1n58SDDrkwFIcQHWw2Um5gmrl5J+iTia+nDHADy3pO3pu0pWd5NQ2uUFG0IdZUihJvhRLoJvBRBpTD4wBsZb5PWxbDko+ZCXYclOckNPhThN5KwCVUTQFAIFfScYA+7Xtu3bVlHZbkdLIfSphx1Ru4KFF3Q4sBPt53vgDURY9uWFZSmWUS7rbpVebl0OPTCONwURgEqHbRVMIAjeDexLWbfTLpVN2bLOFTjjnEopVKABQupqkm6BUV0DCAJvhGyBnlIZEpMz9pXyrjW5h9vi0gUukN8wYmvTSkAcxKcD9puoN5LDIJqUPPH+obSpPR8IA7DJbgUaaUpVpLTN826llq+hCSdKiuoUo9AoB7cKAS8lwL2a0VX0vPAkkJcdKQkH+EcXdJHaamAMlocDtmvDmIelyBQKadUaDoAcvCnugDXf4IGeILTNoT7LavrM8aFNKrpvN3QDWAIOayInsnZGeXK2whti6p1aFs0JIATgqqqKIomoHRAHJ8HbVsNsPqslurThuLKuIpfSmlU8aQagED0iAO44H8oDKuKsqalvJplsuO3kpQkLrRZCwj+O6oUIqCkDGALZgBACANK1rJZn2i3MsofQcbjqQoA9IroPaIAiLCyEkLNdLsvKpS5UlLiypxSKilEFZNwezpgDo1JqCCKg4EGAOSZ4NrObnDMplU3tIaOLIUf4w0cAf6emlYA08vcgZabkJnyWSYRMhPGNLZQhpalpxulQAreFRQ4Y++AKoydlLGZZ4u1vK2pwKUlbBS8mmPMCUoHpFNONSfRSALDyosqRszJmZ4qU4tLzSbomE/T8a7QNKcJxC0lQPZdgDp+DOVSzYtnBAAvMNumnpU6L6ye0lRgDmLZtNufyss6X4wXZFDztEkUVMKQTxZ7UoSFe4wBBcJ8yiz8prMmppKlS6W21VAri0t2pA9N0uNqIgCWmGzllPSrjQWmzJJXGF1xJQZl4EVShJxugAJKiBpWNJwAluEDg+Xak1LzcpMiUmGbqeMUCQQhRUhQpoUkk9hBodEAbNg5BFuc8stGbVaUynBtS0hDTP8jYJAPbh00rjAErb2RkpaU1LzEw2VuS1LhClBJuqvpCkj6wCsYAg8t+DBm25tMwuYdZNxLSkICFBQSVEEXhzTzj0jsgCQyryIRaEjLMNPLllyRQuWfqVFCm03U3qmqsAMa1qKwBH5FZFTMraD89aM0iamHGwwktCiQnm1J5oxohIoB06awB3sAIApvhs+2yv3J+YqM87xPX/jvJF+TueC7zPKfi/OciyX5TFtvrPp/RUvCd54nva38huKJnmZ6ux+jD37svqyfszH3bf5BGpeB4UfmZtxJyIAQAgBACAEAIAQAgBACAEAIAQBr2hItzbLjTyA426koWhWgg6RAHDSfB2/ZwcTZdrPSbThKiy803MJSo0FUlVCMAO3DEmANzI7g/FnTTs3MzK5+acBT5Q4LoSCADRNTiQAKk4AUAGNQO1gBACAEAIAQAgBAHhSD6B7YA0bcsZm0pdbEy3xja6VTUg1BqCFDEEEaRAGazZBuUYaZZTcbZSG0IFTRKRQCpxPtMAYGbDlm5hT6JZlLyq3n0tpDhvaarAqawBsTki1MAB5pDwSQoJdSlYBGggKGB7YAzpSAKAUAwoIA9gBACAEAIAQAgBAFNcNn22V+5PzFRnm+J638d5H+TueC3zNKfi/OciyX5TFtvrPp/RUvCf54n/a38huKY/Mz1Nk9GHv3Zfdk/ZmPu2/yCNK8DxI/MzbiTkQAgBACAEAIAQAgBACAEAIAQAgBACAEAIAQAgBACAEAIAQAgBACAEAIAQAgBACAEAIAQAgBAFM8N322V+5PzFRnm+J6v8AH+R/k7rgs8zSn4vznItl+UybZ6z6f0VLwm42zPfzN/IaiiPzM9LZfRh79zt7E4WJduWaQ+y8HEJShRaCFIN0AXgSsHGmikWKarDHHsMTibhasN7O7JaqZ2G/Eib1HGAmVXfQZ3ZLVTOw34kL1DATKrvoM7slqpnYb8SF6hgJlV30Gd2S1UzsN+JC9QwEyq76DO7JaqZ2G/EheoYCZVd9BndktVM7DfiQvUMBMqu+gzuyWqmdhvxIXqGAmVXfQZ3ZLVTOw34kL1DATKrvoM7slqpnYb8SF6hgJlV30Gd2S1UzsN+JC9QwEyq76DO7JaqZ2G/EheoYCZVd9BndktVM7DfiQvUMBMqu+gzuyWqmdhvxIXqGAmVXfQZ3ZLVTOw34kL1DATKrvoM7slqpnYb8SF6hgJlV30Gd2S1UzsN+JC9QwEyq76DO7JaqZ2G/EheoYCZVd9BndktVM7DfiQvUMBMqu+gzuyWqmdhvxIXqGAmVXfQZ3ZLVTOw34kL1DATKrvoM7slqpnYb8SF6hgJlV30Gd2S1UzsN+JC9QwEyq76DO7JaqZ2G/EheoYCZVd9BndktVM7DfiQvUMBMqu+gzuyWqmdhvxIXqGAmVXfQZ3ZLVTOw34kL1DATKrvoM7slqpnYb8SF6hgJlV30Gd2S1UzsN+JC9QwEyq76DO7JaqZ2G/EheoYCZVd9BndktVM7DfiQvUMBMqu+gzuyWqmdhvxIXqGAmVXfQZ3ZLVTOw34kL1DATKrvoM7slqpnYb8SF6hgJlV30Gd2S1UzsN+JC9QwEyq76DO7JaqZ2G/EheoYCZVd9BndktVM7DfiQvUMBMqu+gzuyWqmdhvxIXqGAmVXfQZ3ZLVTOw34kL1DATKrvoM7slqpnYb8SF6hgJlV30Gd2S1UzsN+JC9QwEyq76Fc5e5TptiaS4hstobQGkhdLxxKio0JA06KnRFUcW8zfs8m6hsb4lt8FfmaU/F+c5F8vynmbZ6z6f0VJwmn9tT38zXyGopj8zPS2X0Ye/dhnIiYVLoeUptsLAUEKKr9FYgkBNB7Kxii22XDFunbmwozyXB/MPpKkusgA3cSvs/9vbHD2+WvZkXyNjNpM65j4ubkMwl0YvkM2kzrmPi5uQzCXRi+QzaTOuY+Lm5DMJdGL5DNpM65j4ubkMwl0YvkM2kzrmPi5uQzCXRi+QzaTOuY+Lm5DMJdGL5DNpM65j4ubkMwl0YvkM2kzrmPi5uRGYS6MXyGbSZ1zHxc3IY+XRi+QzaTOuY+Lm5E4+XRi+QzaTOuY+Lm5DHy6MXyGbSZ1zHxc3IZhLoxfIZtJnXMfFzciMwl0YvkM2kzrmPi5uQzCXRi+QzaTOuY+Lm5E5hLoxfIZtJnXMfFzchmEujF8hm0mdcx8XNyGYS6MXyGbSZ1zHxc3IZhLoxfIZtJnXMfFzchmEujF8hm0mdcx8XNyGYS6MXyGbSZ1zHxc3IZhLoxfIicockX7NbS44ULQSEXmio3Sa0qCBpppi6TtUE12LxOoZii4HPjEgDEn0RoO1a3YjJxCugfH/qOd5Fl1GAyqtMK9Ff+obyF1HQFlXQD7D/1DeRF1HQxg1jo4tFYAVgBWAFYAVgBWAFYAQArACsAKwArACsAfoHgq8zSn4vz3I0S/KeNtfrPv2Ki4UPPM/7W/wDHaimLzM9HZfSh792WbOfYWv5WvyiPnH531K/cy5PfulfzH+yY5iIJSOQaFoWu1KqQl3jAV4JuNPOVNCboLaCK0STTTQRZBKijVsP9pf2zlxJeJvA4f1is6EAartotoWlBWCpTnEXU40XxReuqp9XmJvY9I6RHalxNW2e1utn9nO8jajg6Pht1KioJUFFBuqAIJSaBVD0GigfeIlpoi0+4gkQArAGGcmksNrWs0SgXiQK4DsEdQwuJ2IhtJWmbp7I5JPYAQB5ACAPYA8gBAHsAIA5ThN82OfztfnEbNh9XoyyV5iopf66ff/Yx7EXga5XnRO2FLtuzTSXyUtc5xwjTcbQpxQHaQinviuFJviaJ0UUMtuHx9uvA6Way7QuWeYbs5ppK0ONNlsgKbC0FAwCMVYnQRWtO2LHN4WWGOHYWo1G422uL+dTkp6VMu842r6zSlNn2pNDFTVjsN0EajhUS9yFToEXmFeB9RBJ3uTfBbMziUrmFiTQrEIUm86R2oqAj3mvZFiltmSZtkEPCHidOeByXp9rmK9NGqfC5/wDcdXSqUY+LlWpymU3BhMyKFOMqE42mpIQkpdSOni6m9/tNeyOHLaNErbII+D4PQ5G0LNdlOJ45BbLzYfSlX1rilKSkkeit0mnRSObDRDHDFbZ7GnEHQgBAHsAeQAgBACAP0FwVeZZT8X57kaJflPG2v1WVFwoeeZ/2t/47UVReZnpbN6UPfuyzpz7Cz/K1+UR82/O+pWZcnv3Sv5j/AGTHMXiQSkcg0rQlC6uVKaUZe41Va4jiXUUHbVwf1iyXGoVF8qzVHMStsOQTYq6SygwHkiZ4tpl5KkJTKtMzXFBwFKrgvOEAlOP0dQI23y4q2zhxa5m1bZ3Up3HT30JCRyZcafl1qKVJbCCAhYTxNxSzxSKslSm6Lu4KRUVqIrj2mGKFpe+vy+Pj0Z0pbTRkcyYvzbi1NMKacmUTarwqpSRJqYLakXKGi6LFTQ31aCMYW02QJJu2yzW2tOAu/wDl1/wx2Zk06y/LLcUHA0hlN4LAKC00UFAqyVKQTU/XT9c1HTMzaIYoWl7269f8ZEMtpq0+5rJpS3JkoDTfHPpd4xNQtTTjAYmEKonA0K1JNTVRBwxiIdpSSttdi1TtRLlu1msclnQlN4MzJo80UPqWEgFLTUu8DdNXEtsCooMXV0UPT3iYbeFq8Hw6tr8NvRcCLpkjbWT65nibroF1vi3VqreWpujkusU9KXU3jXpMVSp8MFtq9+HXg9DqKBs1EZNuhTRIZUolh1b9VhbLiH1PzHEi7iHCpQ+snA43hhHeJhsfjZx4VVlit/HU5u2azuSKw0lCW5dZLIaKnCRxToWVKeb+jJUVgpBPNP0SNIwHS2uHetbfj+1R8fb/AEOU7CWsyyFsTDqi21cW8p5POKnEFSXb674bSV3isAIUTdCl0URdSKZk1RQpWu2yz49vnX3odQwNMnozFp7ACAPIA9gDyAPYAQAgDk+E7zY5941+cRs2H1ujO5fmKhYUAtNTTTp9kexF4GuW0o1abpdFDRYBoRWo9IpFVjNe/DU7p3LOz2glUvZrQea/durDaU1pQOFKcSfTQ/ERdvwrwh4nmrZ5sXCObwfirdDiX5vjVrWtYUpaitSiRipRqT8TFVjPRhighSSfAiknARcYU+BafA5ksl2s68kKCFFDCVaLycFu+0HmjoIUeilkuH3MO2Tmv+C6mDLjhNdcdWzIL4ptBKTMpoVuEabhP1U9uk6aj0oo37EyNkhStj8aHBi3JkKveVzF7Te452v5ortZr3ILLLF+i2+DvLEqlibStCVrX6JLjjaX7orUuUIHRQUrhU6Ytgj4cWeftEj/AJf/AJwv/DjuF+0WZufZXLvNvpDCUlTSkrAIccNCUnTQj4xzG03wNOyQxQwNRKzicNHBqEAIAQAgBACAEAfoTgp8yyn43z3Ivg8p4+1+qyoOFE/tm0Pa3/jtRVF5j0dm9KHv3ZZ859hZ/la/KI+bfnfUrMuT5+iV/OfypjmIEpHIPAlSlJSgAlVfrGgwFdNDGjZ9nc+LdTsK5ke4rWbHJ73qt7Z3I2ZVHzIqxKoOT3vVb2zuQyqZzIYlUHJ73qt7Z3IZVM5kMSqDk971W9tW5DKpnMhiVQcnveq3tnchlUzmQxMNBye96re2dyGVTOZDEqg5Pe9RvbO5DKo+ZDEqg5Pe9VvbO5DKpnMhiVQcnveq3tnchlUfMhiVQcnveq3tnchlUfMhiVQcnveq3tnchlUfMhiYaDk971W9s7kMqj5kMSqDk971W9s7kMqmcyGJVBye96re2dyGVTOZDEqg5Pe9VvbO5DKpnMhiVQcnveq3tnchlUzmQxKoOT3vVb21bkMqj5kMSqDk971W9s7kMqj5kMSqDk971W9s7kMqj5kMTDQ4nhKXeslR0XlMqp7VAxRscNk+z8muU+KZUkr9dPv/ALR7EXgbJPnR0NhWI7aTxaYCSsJLlFm6KJKQcfaoRVDC4nYjROnQSYd6PwJvKfI82bLylfpHneOcdufVQltKDdT0gVNVemO45e6lUzbPtamxxe0KssOetCz1SxQFkXlX6gfwlt5xlQr6cWia9scNWGqXGo/D41Sf+nPg4RcYUXq+4ZDJRJbN1XkjfOThRT4SFKHbVwmLvCA8vzbRxqU7kxZYn52Xlyoth5RRfAqU0QpWA/2xUla7D0pke7C4qHUOZCNNlSnJsttobYcUlfEJcQqYWtKApRd4ulEFWCiTUAR1ulGIb8FWvt0tI1mVZs9t4vtInAmcMkpYrXikNFRU1zhdWSQanRSnTWOCO24o2t12cLdfc+7PsdtUtZZUi84uZly+TXnMzL7rbaSPQKSx72FngHG96Kljs/KX/skTKstzcu25JSwW6mc4xlJUoJSwhxcssBLpuKVdNRXEJGAieFpXvROFtRPhZr4kNNusIl5cKlWwqbZVMhxu8FIdM2tCUglWDQbbKbuOmunGILVvWvj4OzT+yYtDJptD4SEtXVWk439E4F3ZdtHGKaVdJuEJSrA4iJs/srhmuz/x1OZtxttibfShv6NRDrQqcEPIS62AfSAlYEcvxLpbbhTfiRNYgsPawArEgViAfoTgo8yyn43z3Ivg8p5G1eqyn+FLz1aHtb/x2ori8x6Gz+lD37stGc+ws/ytflEfNRednBFNzSkoujCig4FDSCBSFgJ+zLQD4ocFjSOntEcNWAlZD9+3/u/LHo/xfqv8f6jPtPlJ6PeMQgBACAEAIAQAgBACAEAIAQAgBACAEAIAQBVPCL5m98v/AHEfP7L/ANl9T1pXsVLLKAWmppp0+yPViXA1ymlGrScsi3HJBwuS7wbWUlu9zFc0kEiigRpSPhFa3k7UaZqlTYd2Oxr8kzlJlmbSl5ULUEvM8aha0EBLiVhABoNFbpBTo+NB3HE4kjNIkS5McVjW67LPggp21PKLhcWklN/nVAKit1bqifRW84rRT0RW02aoLuDwevwl/hBA4ReYUy+MkbttZOCXvUUGlSSjpuKbFG1H3XFe+LYeMNh5k22XP3vm0pMF6QmDiqXfYUUmmCkKFUmh9hOPpB7YqPS4RKqZnlcoZpgpLcy6i4gMporQhJqlFDhQGtOiuFIm1nLlwPxRu5PWy6hYQmX8tdU95W1eU4Vh5KFArITi7hiQfV06YJkTIE+Ntiss6GRnK95sIbKEltkSqUMqwuKlFtqBKqXqqLaqg6OMVC0hyYbbffjqRMjaRYmS8Egk8dzTgPpm1oOPZxhPuiDuKG2HdNtm3yiWS1xKStLRlRMFSqhpT/HlNz6tb1Re6Do9MTacuXa7bfmw2m8rnELfWlpAW69MTaVVJ4tcwyWjQEUN0KJFYWkOUnYrfaz9EXbFqqnXELcAvpbQypQoL/F1AWQAADSgoMObB8TuCFQqxGjWIOhWAFYAVgD9DcE/mWU/G+e5F0HgeVtXqsp7hS89Wh7W/wDHait+Y37P6UPfuy2RLcdJtJBobjZBOjBIj5mJ2Rv8nJETVmrZSCqhqQmiak1Pu7IlMEtZVm8Vzl/XOger/wBxy2CZkP37f+78seh/F+q/x/qM+0+Uno94xCAEAIAQAgBACAEAIAQAgBACAEAIAQAgBAFUcI3mb3y/5hHz+y/9l9T1pXsVNJ/vE+/+0erH4GuR50dFYFlKtCaaYQQkuE1UcQlIBUpVPTQA4dNIqhh3nYap01SoHG/Y7U5GSrjxlUCaYeuuKamH+LKHeKISslsc5KaqFDQVGgmLrtN7vuefjZqhvHY1wtS8Vb8//SvphhTTi0LFFNqU2odCkkgj4iKGepDEokmvBkGI0nmHUZBZXKsaZKiC4y7RLrQ04aHE1/iGPtBp0ETC7CmfKUyH5LYtjJuQynaS+05z6XRMsEXsP4HEHTToUAR2RY0ouJigmzJD3X+jlBwLrv4z6LvSGTep7OMpHN2y/Gqzy9/o6uzLDkMlmVPOOUWRdMw9QuK9PFtoA9PQkVOFa0jpJQlEUyZPdi/RT2VuUAtWfU+WktINEJRQBRSn+JxSRUqPvpgBWlTW3a7TfKl3cO7aRd5vRhgXKEhQrgLhNPR2aYgsPVhu4oimJWE/WvYXbtPQBidOMAfMuEEJrSvPJrexohRTWmjEDAVrABRbur6cLtL2nm1pX0Hn6cdHuAPKbVUJATjgefovKGNSf4bpgDVrACsAIA/Q/BN5klPxvnuRdB4HlbT6rKe4UvPVofzN/wCO1Fb8xv2f04e/cuCxXkuysupBCkqbbooYj6oj5iamo2nUg21IrSorTEdh6f6xwD2kAE3kqSpBAKa6RUYimioi/Z9ociLeS+CuZAo1YzP5c96yNg70bc1mcqKsNDUeXPesjYO9DNZnKhhoajy571kbB3oZrM5UMNDUeXPesjYO9DNZnKhhoajy571kbB3oZrM5UMNDUeXPesjuzvQzWZyoYaGo8ue9ZHdnehmszlQw0NR5c96yNg70M1mcqGGhqPLnvWRsHehmszlQw0NR5c96yNg70M1mcqGGhqPLnvWR3Z3oZrM5UMNDUeXPesjYO9DNZnKhhoajy571kbB3oZrM5UMNDUeXPesjYO9DNZnKhhoajy571kbB3oZrM5UMNDUeXPesjuzvQzWZyoYaGo8ue9ZGwd6GazOVDDQ1Hlz3rI2DvQzWZyoYaGo8ue9ZGwd6GazOVDDQ1OE4UFJassIKsVLaSkHSq4anD2CKthtinuL8mqXwZU0oqjia4aR/SPXj8DVJaUatOnyZtc2dOMvhN8IJCkDAqSoFKgO2hqO0CKoIt12mraJN9LcBZasuJBlb8yhfGuPIbSGktLS7zArmqcVzaVI9lPTGi9gXE8jAz4kpbViXvbw/RUs7NF5111dAXFKdV0ArUVH3YxlfFntwwqCFL2RAAxpPMPYEmxIzzsqu+w6tlXrNKUgnsNDiOwwOWk1YyaOXlo0p5e7T2N1+N2sTazi5l8pBzk45MLK3nFvLP8bqlLV7KqOA7IgsSS4I+WEhS0hRoCQCejtgDMlhJSghWKjoJGH1sCaYHAe2uiAtPviEJDnOCqXwMU4UAKcPSTU6PVgLT4S0lTQJIScamo9ZIAKdJwJPu+AWn2JVF6l7owvJw55TeropTnU04++AtHEIUGecOcCFUIFDjQmvT/QCBFppqTTo9xB//aIEnkAIEn6I4JvMkn+N89yLofA8rafUZwHCvkfMmfcmmGVzDcwEFXEpK1IWlCUEFCRWhCQa9p0eniKHjaadnnQ7u6+FhxTdkTyBRMrOJGmiWXwPgExw4U/FGjfgqtD65Mn+rz3dzH6RG4qaDegqtByZP9Xnu7mP0huKmg3oKrQcmT/V57u5j9IbkNNBvwVWg5Mn+rz3dzH6Q3FTQb0FVoOTJ/q893cx+kNyGmg3oKrQcmT/AFee7uY/SG5DTQb0FVoOTJ/q893cx+kNxU0G9BVaDkyf6vPd3MfpDchpoN6Cq0HJk/1ee7uY/SG4qaDegqtByZP9Xnu7mP0huQ00G9BVaDkyf6vPd3MfpDchpoN+Cq0HJk/1ee7uY/SG4qaDegqtByZP9Xnu7mP0huKmg3oKrQcmT/V57u5j9IbipoN6Cq0HJk/1ee7uY/SG5DTQb0FVoOTJ/q893cx+kNxU0G9BVaDkyf6vPd3MfpDcVNBvQVWg5Mn+rz3dzH6Q3FTQb0FVoOTJ/q893cx+kNxU0G/BVaDkyf6vPd3MfpDcVNBvQVWg5Mn+rz3dzH6Q3FTQb0FVoOTJ/q893cx+kNxU0G9BVaGNyxZxZqqUm1EYVUy+T/VMSlZ4Ib8NV+0fHIE31Ga7h7diRvw1X7H+nprqMz/x3t2BG9BVaD/T011GZ/4727AnegqtB/p6a6jM/wDHe3YDegqtD3kCb6lNdw9uwG/DVfscgTfUpruHt2A34ar9jkCb6lNdw9uwG/DVfscgTfUpruHt2A34ar9jkCb6lNdw9uwG/DVfscgTfUpruHt2A34ar9jkCb6lNdw9uwG/DVfscgTfUpruHt2A34ar9jkCb6lNdw9uwG/DVfscgTfUpruHt2A34ar9jkCb6lNdw9uwG/DVftDkCb6lNdw9uwG/DVfscgTfUpruHt2A34ar9mSXyZnXVpSiRmSVYC8y4ge9SgAPaTCxhzIF7o/RGRljqs2zpaXWQpTaSVlOi8tRWsA+kAqI90XQqxHlzY9+NxImjElZ7ACAEAIAQAgBACAEAIAQAgBACAEAIAQAgBACAEAIAQAgBACAEAIAQAgBACAEAIAQAgBACAEAIAQAMAIA/9k="/>
          <p:cNvSpPr>
            <a:spLocks noChangeAspect="1" noChangeArrowheads="1"/>
          </p:cNvSpPr>
          <p:nvPr/>
        </p:nvSpPr>
        <p:spPr bwMode="auto">
          <a:xfrm>
            <a:off x="120650" y="158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pic>
        <p:nvPicPr>
          <p:cNvPr id="10" name="Espaço Reservado para Conteúdo 9"/>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4648200" y="3023153"/>
            <a:ext cx="4038600" cy="1680057"/>
          </a:xfrm>
          <a:prstGeom prst="rect">
            <a:avLst/>
          </a:prstGeom>
        </p:spPr>
      </p:pic>
    </p:spTree>
    <p:extLst>
      <p:ext uri="{BB962C8B-B14F-4D97-AF65-F5344CB8AC3E}">
        <p14:creationId xmlns:p14="http://schemas.microsoft.com/office/powerpoint/2010/main" val="629130343"/>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normAutofit/>
          </a:bodyPr>
          <a:lstStyle/>
          <a:p>
            <a:r>
              <a:rPr lang="pt-BR" dirty="0" smtClean="0"/>
              <a:t>CAPTCHA</a:t>
            </a:r>
            <a:r>
              <a:rPr lang="pt-BR" dirty="0"/>
              <a:t> </a:t>
            </a:r>
            <a:r>
              <a:rPr lang="pt-BR" dirty="0" smtClean="0"/>
              <a:t>no Sistema Apolo</a:t>
            </a:r>
            <a:endParaRPr lang="pt-BR" dirty="0"/>
          </a:p>
        </p:txBody>
      </p:sp>
      <p:pic>
        <p:nvPicPr>
          <p:cNvPr id="8" name="Espaço Reservado para Imagem 7"/>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457200" y="1679073"/>
            <a:ext cx="8229600" cy="4368216"/>
          </a:xfrm>
        </p:spPr>
      </p:pic>
    </p:spTree>
    <p:extLst>
      <p:ext uri="{BB962C8B-B14F-4D97-AF65-F5344CB8AC3E}">
        <p14:creationId xmlns:p14="http://schemas.microsoft.com/office/powerpoint/2010/main" val="1548307087"/>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pt-BR" dirty="0"/>
          </a:p>
        </p:txBody>
      </p:sp>
      <p:sp>
        <p:nvSpPr>
          <p:cNvPr id="3" name="Espaço Reservado para Texto 2"/>
          <p:cNvSpPr>
            <a:spLocks noGrp="1"/>
          </p:cNvSpPr>
          <p:nvPr>
            <p:ph type="body" idx="1"/>
          </p:nvPr>
        </p:nvSpPr>
        <p:spPr>
          <a:xfrm>
            <a:off x="722313" y="1988841"/>
            <a:ext cx="7772400" cy="2418060"/>
          </a:xfrm>
        </p:spPr>
        <p:style>
          <a:lnRef idx="1">
            <a:schemeClr val="accent2"/>
          </a:lnRef>
          <a:fillRef idx="2">
            <a:schemeClr val="accent2"/>
          </a:fillRef>
          <a:effectRef idx="1">
            <a:schemeClr val="accent2"/>
          </a:effectRef>
          <a:fontRef idx="minor">
            <a:schemeClr val="dk1"/>
          </a:fontRef>
        </p:style>
        <p:txBody>
          <a:bodyPr>
            <a:normAutofit/>
          </a:bodyPr>
          <a:lstStyle/>
          <a:p>
            <a:r>
              <a:rPr lang="pt-BR" sz="2400" b="1" dirty="0">
                <a:solidFill>
                  <a:schemeClr val="tx1"/>
                </a:solidFill>
              </a:rPr>
              <a:t>Diretriz 1.2 Mídias com base em tempo: Fornecer alternativas para mídias baseadas em tempo.</a:t>
            </a:r>
            <a:endParaRPr lang="pt-BR" sz="2400" dirty="0">
              <a:solidFill>
                <a:schemeClr val="tx1"/>
              </a:solidFill>
            </a:endParaRPr>
          </a:p>
        </p:txBody>
      </p:sp>
    </p:spTree>
    <p:extLst>
      <p:ext uri="{BB962C8B-B14F-4D97-AF65-F5344CB8AC3E}">
        <p14:creationId xmlns:p14="http://schemas.microsoft.com/office/powerpoint/2010/main" val="1615821607"/>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457200" y="2857500"/>
            <a:ext cx="8229600" cy="1143000"/>
          </a:xfrm>
        </p:spPr>
        <p:txBody>
          <a:bodyPr>
            <a:normAutofit fontScale="90000"/>
          </a:bodyPr>
          <a:lstStyle/>
          <a:p>
            <a:pPr algn="l"/>
            <a:r>
              <a:rPr lang="pt-BR" dirty="0" smtClean="0"/>
              <a:t>CS 1.2.1  (Nível A)</a:t>
            </a:r>
            <a:br>
              <a:rPr lang="pt-BR" dirty="0" smtClean="0"/>
            </a:br>
            <a:r>
              <a:rPr lang="en-US" dirty="0" err="1" smtClean="0"/>
              <a:t>Mídias</a:t>
            </a:r>
            <a:r>
              <a:rPr lang="en-US" dirty="0" smtClean="0"/>
              <a:t> com </a:t>
            </a:r>
            <a:r>
              <a:rPr lang="en-US" dirty="0" err="1" smtClean="0"/>
              <a:t>apenas</a:t>
            </a:r>
            <a:r>
              <a:rPr lang="en-US" dirty="0" smtClean="0"/>
              <a:t> </a:t>
            </a:r>
            <a:r>
              <a:rPr lang="en-US" dirty="0" err="1" smtClean="0"/>
              <a:t>áudio</a:t>
            </a:r>
            <a:r>
              <a:rPr lang="en-US" dirty="0" smtClean="0"/>
              <a:t> </a:t>
            </a:r>
            <a:r>
              <a:rPr lang="en-US" dirty="0" err="1" smtClean="0"/>
              <a:t>pré-gravado</a:t>
            </a:r>
            <a:r>
              <a:rPr lang="en-US" dirty="0" smtClean="0"/>
              <a:t> </a:t>
            </a:r>
            <a:r>
              <a:rPr lang="en-US" dirty="0" err="1" smtClean="0"/>
              <a:t>ou</a:t>
            </a:r>
            <a:r>
              <a:rPr lang="en-US" dirty="0" smtClean="0"/>
              <a:t> </a:t>
            </a:r>
            <a:r>
              <a:rPr lang="en-US" dirty="0" err="1" smtClean="0"/>
              <a:t>vídeo</a:t>
            </a:r>
            <a:r>
              <a:rPr lang="en-US" dirty="0" smtClean="0"/>
              <a:t> </a:t>
            </a:r>
            <a:r>
              <a:rPr lang="en-US" dirty="0" err="1" smtClean="0"/>
              <a:t>pré-gravado</a:t>
            </a:r>
            <a:r>
              <a:rPr lang="en-US" dirty="0" smtClean="0"/>
              <a:t> (</a:t>
            </a:r>
            <a:r>
              <a:rPr lang="en-US" dirty="0" err="1" smtClean="0"/>
              <a:t>sem</a:t>
            </a:r>
            <a:r>
              <a:rPr lang="en-US" dirty="0" smtClean="0"/>
              <a:t> </a:t>
            </a:r>
            <a:r>
              <a:rPr lang="en-US" dirty="0" err="1" smtClean="0"/>
              <a:t>áudio</a:t>
            </a:r>
            <a:r>
              <a:rPr lang="en-US" dirty="0" smtClean="0"/>
              <a:t>) </a:t>
            </a:r>
            <a:r>
              <a:rPr lang="en-US" dirty="0" err="1" smtClean="0"/>
              <a:t>devem</a:t>
            </a:r>
            <a:r>
              <a:rPr lang="en-US" dirty="0" smtClean="0"/>
              <a:t> </a:t>
            </a:r>
            <a:r>
              <a:rPr lang="en-US" dirty="0" err="1" smtClean="0"/>
              <a:t>ter</a:t>
            </a:r>
            <a:r>
              <a:rPr lang="en-US" dirty="0" smtClean="0"/>
              <a:t> </a:t>
            </a:r>
            <a:r>
              <a:rPr lang="en-US" dirty="0" err="1" smtClean="0"/>
              <a:t>uma</a:t>
            </a:r>
            <a:r>
              <a:rPr lang="en-US" dirty="0" smtClean="0"/>
              <a:t> </a:t>
            </a:r>
            <a:r>
              <a:rPr lang="en-US" dirty="0" err="1" smtClean="0"/>
              <a:t>alternativa</a:t>
            </a:r>
            <a:r>
              <a:rPr lang="en-US" dirty="0" smtClean="0"/>
              <a:t> </a:t>
            </a:r>
            <a:r>
              <a:rPr lang="en-US" dirty="0" err="1" smtClean="0"/>
              <a:t>que</a:t>
            </a:r>
            <a:r>
              <a:rPr lang="en-US" dirty="0" smtClean="0"/>
              <a:t> </a:t>
            </a:r>
            <a:r>
              <a:rPr lang="en-US" dirty="0" err="1" smtClean="0"/>
              <a:t>apresente</a:t>
            </a:r>
            <a:r>
              <a:rPr lang="en-US" dirty="0" smtClean="0"/>
              <a:t> </a:t>
            </a:r>
            <a:r>
              <a:rPr lang="en-US" dirty="0" err="1" smtClean="0"/>
              <a:t>informação</a:t>
            </a:r>
            <a:r>
              <a:rPr lang="en-US" dirty="0" smtClean="0"/>
              <a:t> </a:t>
            </a:r>
            <a:r>
              <a:rPr lang="en-US" dirty="0" err="1" smtClean="0"/>
              <a:t>equivalente</a:t>
            </a:r>
            <a:r>
              <a:rPr lang="en-US" dirty="0" smtClean="0"/>
              <a:t> </a:t>
            </a:r>
            <a:r>
              <a:rPr lang="en-US" dirty="0" err="1" smtClean="0"/>
              <a:t>ao</a:t>
            </a:r>
            <a:r>
              <a:rPr lang="en-US" dirty="0" smtClean="0"/>
              <a:t> </a:t>
            </a:r>
            <a:r>
              <a:rPr lang="en-US" dirty="0" err="1" smtClean="0"/>
              <a:t>conteúdo</a:t>
            </a:r>
            <a:r>
              <a:rPr lang="en-US" dirty="0" smtClean="0"/>
              <a:t>.</a:t>
            </a:r>
            <a:br>
              <a:rPr lang="en-US" dirty="0" smtClean="0"/>
            </a:br>
            <a:r>
              <a:rPr lang="en-US" dirty="0" smtClean="0"/>
              <a:t>No </a:t>
            </a:r>
            <a:r>
              <a:rPr lang="en-US" dirty="0" err="1" smtClean="0"/>
              <a:t>caso</a:t>
            </a:r>
            <a:r>
              <a:rPr lang="en-US" dirty="0" smtClean="0"/>
              <a:t> de </a:t>
            </a:r>
            <a:r>
              <a:rPr lang="en-US" dirty="0" err="1" smtClean="0"/>
              <a:t>vídeo</a:t>
            </a:r>
            <a:r>
              <a:rPr lang="en-US" dirty="0" smtClean="0"/>
              <a:t>, </a:t>
            </a:r>
            <a:r>
              <a:rPr lang="en-US" dirty="0" err="1" smtClean="0"/>
              <a:t>pode</a:t>
            </a:r>
            <a:r>
              <a:rPr lang="en-US" dirty="0" smtClean="0"/>
              <a:t> </a:t>
            </a:r>
            <a:r>
              <a:rPr lang="en-US" dirty="0" err="1" smtClean="0"/>
              <a:t>ser</a:t>
            </a:r>
            <a:r>
              <a:rPr lang="en-US" dirty="0" smtClean="0"/>
              <a:t> </a:t>
            </a:r>
            <a:r>
              <a:rPr lang="en-US" dirty="0" err="1" smtClean="0"/>
              <a:t>uma</a:t>
            </a:r>
            <a:r>
              <a:rPr lang="en-US" dirty="0" smtClean="0"/>
              <a:t> </a:t>
            </a:r>
            <a:r>
              <a:rPr lang="en-US" dirty="0" err="1" smtClean="0"/>
              <a:t>faixa</a:t>
            </a:r>
            <a:r>
              <a:rPr lang="en-US" dirty="0" smtClean="0"/>
              <a:t> de </a:t>
            </a:r>
            <a:r>
              <a:rPr lang="en-US" dirty="0" err="1" smtClean="0"/>
              <a:t>áudio</a:t>
            </a:r>
            <a:r>
              <a:rPr lang="en-US" dirty="0" smtClean="0"/>
              <a:t> </a:t>
            </a:r>
            <a:r>
              <a:rPr lang="en-US" dirty="0" err="1" smtClean="0"/>
              <a:t>que</a:t>
            </a:r>
            <a:r>
              <a:rPr lang="en-US" dirty="0" smtClean="0"/>
              <a:t> </a:t>
            </a:r>
            <a:r>
              <a:rPr lang="en-US" dirty="0" err="1" smtClean="0"/>
              <a:t>apresente</a:t>
            </a:r>
            <a:r>
              <a:rPr lang="en-US" dirty="0" smtClean="0"/>
              <a:t> </a:t>
            </a:r>
            <a:r>
              <a:rPr lang="en-US" dirty="0" err="1" smtClean="0"/>
              <a:t>informação</a:t>
            </a:r>
            <a:r>
              <a:rPr lang="en-US" dirty="0" smtClean="0"/>
              <a:t> </a:t>
            </a:r>
            <a:r>
              <a:rPr lang="en-US" dirty="0" err="1" smtClean="0"/>
              <a:t>equivalente</a:t>
            </a:r>
            <a:r>
              <a:rPr lang="en-US" dirty="0"/>
              <a:t>.</a:t>
            </a:r>
            <a:endParaRPr lang="pt-BR" dirty="0"/>
          </a:p>
        </p:txBody>
      </p:sp>
    </p:spTree>
    <p:extLst>
      <p:ext uri="{BB962C8B-B14F-4D97-AF65-F5344CB8AC3E}">
        <p14:creationId xmlns:p14="http://schemas.microsoft.com/office/powerpoint/2010/main" val="322430100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p:cNvPicPr>
            <a:picLocks noChangeAspect="1"/>
          </p:cNvPicPr>
          <p:nvPr/>
        </p:nvPicPr>
        <p:blipFill>
          <a:blip r:embed="rId2" cstate="print"/>
          <a:stretch>
            <a:fillRect/>
          </a:stretch>
        </p:blipFill>
        <p:spPr>
          <a:xfrm>
            <a:off x="-1933575" y="-228600"/>
            <a:ext cx="13011150" cy="7315200"/>
          </a:xfrm>
          <a:prstGeom prst="rect">
            <a:avLst/>
          </a:prstGeom>
        </p:spPr>
      </p:pic>
    </p:spTree>
    <p:extLst>
      <p:ext uri="{BB962C8B-B14F-4D97-AF65-F5344CB8AC3E}">
        <p14:creationId xmlns:p14="http://schemas.microsoft.com/office/powerpoint/2010/main" val="2433787483"/>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457200" y="2857500"/>
            <a:ext cx="8229600" cy="1143000"/>
          </a:xfrm>
        </p:spPr>
        <p:txBody>
          <a:bodyPr>
            <a:normAutofit fontScale="90000"/>
          </a:bodyPr>
          <a:lstStyle/>
          <a:p>
            <a:pPr algn="l"/>
            <a:r>
              <a:rPr lang="pt-BR" dirty="0" smtClean="0"/>
              <a:t>CS 1.2.2 (Nível A)</a:t>
            </a:r>
            <a:br>
              <a:rPr lang="pt-BR" dirty="0" smtClean="0"/>
            </a:br>
            <a:r>
              <a:rPr lang="pt-BR" dirty="0"/>
              <a:t>São fornecidas legendas para todo conteúdo de áudio </a:t>
            </a:r>
            <a:r>
              <a:rPr lang="pt-BR" dirty="0" smtClean="0"/>
              <a:t>pré-gravado </a:t>
            </a:r>
            <a:r>
              <a:rPr lang="pt-BR" dirty="0"/>
              <a:t>em mídia sincronizada, exceto quando a mídia for uma alternativa para texto e for claramente identificada como tal</a:t>
            </a:r>
            <a:r>
              <a:rPr lang="pt-BR" dirty="0" smtClean="0"/>
              <a:t>.</a:t>
            </a:r>
            <a:endParaRPr lang="pt-BR" dirty="0"/>
          </a:p>
        </p:txBody>
      </p:sp>
    </p:spTree>
    <p:extLst>
      <p:ext uri="{BB962C8B-B14F-4D97-AF65-F5344CB8AC3E}">
        <p14:creationId xmlns:p14="http://schemas.microsoft.com/office/powerpoint/2010/main" val="120169517"/>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Legenda</a:t>
            </a:r>
            <a:endParaRPr lang="pt-BR" dirty="0"/>
          </a:p>
        </p:txBody>
      </p:sp>
      <p:sp>
        <p:nvSpPr>
          <p:cNvPr id="3" name="Espaço Reservado para Conteúdo 2"/>
          <p:cNvSpPr>
            <a:spLocks noGrp="1"/>
          </p:cNvSpPr>
          <p:nvPr>
            <p:ph idx="1"/>
          </p:nvPr>
        </p:nvSpPr>
        <p:spPr/>
        <p:txBody>
          <a:bodyPr>
            <a:normAutofit lnSpcReduction="10000"/>
          </a:bodyPr>
          <a:lstStyle/>
          <a:p>
            <a:r>
              <a:rPr lang="pt-BR" dirty="0" smtClean="0"/>
              <a:t>Devem transmitir </a:t>
            </a:r>
            <a:r>
              <a:rPr lang="pt-BR" dirty="0"/>
              <a:t>não só o conteúdo do diálogo falado, como também equivalentes à informação de áudio sem diálogo, necessários para compreender o conteúdo do programa, incluindo efeitos sonoros, música, risos, localização e identificação do interlocutor</a:t>
            </a:r>
            <a:r>
              <a:rPr lang="pt-BR" dirty="0" smtClean="0"/>
              <a:t>.</a:t>
            </a:r>
          </a:p>
          <a:p>
            <a:endParaRPr lang="pt-BR" dirty="0" smtClean="0"/>
          </a:p>
          <a:p>
            <a:r>
              <a:rPr lang="pt-BR" dirty="0" smtClean="0"/>
              <a:t>Legendas abertas e legendas ocultas (</a:t>
            </a:r>
            <a:r>
              <a:rPr lang="pt-BR" dirty="0" err="1" smtClean="0"/>
              <a:t>closed</a:t>
            </a:r>
            <a:r>
              <a:rPr lang="pt-BR" dirty="0" smtClean="0"/>
              <a:t> </a:t>
            </a:r>
            <a:r>
              <a:rPr lang="pt-BR" dirty="0" err="1" smtClean="0"/>
              <a:t>caption</a:t>
            </a:r>
            <a:r>
              <a:rPr lang="pt-BR" dirty="0" smtClean="0"/>
              <a:t>)</a:t>
            </a:r>
          </a:p>
        </p:txBody>
      </p:sp>
    </p:spTree>
    <p:extLst>
      <p:ext uri="{BB962C8B-B14F-4D97-AF65-F5344CB8AC3E}">
        <p14:creationId xmlns:p14="http://schemas.microsoft.com/office/powerpoint/2010/main" val="1968230796"/>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457200" y="2857500"/>
            <a:ext cx="8229600" cy="1143000"/>
          </a:xfrm>
        </p:spPr>
        <p:txBody>
          <a:bodyPr>
            <a:normAutofit fontScale="90000"/>
          </a:bodyPr>
          <a:lstStyle/>
          <a:p>
            <a:pPr algn="l"/>
            <a:r>
              <a:rPr lang="pt-BR" dirty="0" smtClean="0"/>
              <a:t>CS 1.2.3  (Nível A)</a:t>
            </a:r>
            <a:br>
              <a:rPr lang="pt-BR" dirty="0" smtClean="0"/>
            </a:br>
            <a:r>
              <a:rPr lang="pt-BR" dirty="0" err="1" smtClean="0"/>
              <a:t>Audiodescrição</a:t>
            </a:r>
            <a:r>
              <a:rPr lang="pt-BR" dirty="0" smtClean="0"/>
              <a:t> </a:t>
            </a:r>
            <a:r>
              <a:rPr lang="pt-BR" dirty="0"/>
              <a:t>ou Mídia Alternativa (Pré-gravada): Uma alternativa para mídia com base em tempo ou uma </a:t>
            </a:r>
            <a:r>
              <a:rPr lang="pt-BR" dirty="0" err="1"/>
              <a:t>audiodescrição</a:t>
            </a:r>
            <a:r>
              <a:rPr lang="pt-BR" dirty="0"/>
              <a:t> do conteúdo em </a:t>
            </a:r>
            <a:r>
              <a:rPr lang="pt-BR" dirty="0" smtClean="0"/>
              <a:t>vídeo </a:t>
            </a:r>
            <a:r>
              <a:rPr lang="pt-BR" dirty="0"/>
              <a:t>pré-gravado é fornecida para mídia sincronizada, exceto quando a mídia é uma alternativa ao texto e for claramente identificada como tal</a:t>
            </a:r>
            <a:r>
              <a:rPr lang="pt-BR" dirty="0" smtClean="0"/>
              <a:t>.</a:t>
            </a:r>
            <a:endParaRPr lang="pt-BR" dirty="0"/>
          </a:p>
        </p:txBody>
      </p:sp>
    </p:spTree>
    <p:extLst>
      <p:ext uri="{BB962C8B-B14F-4D97-AF65-F5344CB8AC3E}">
        <p14:creationId xmlns:p14="http://schemas.microsoft.com/office/powerpoint/2010/main" val="512600789"/>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pt-BR" dirty="0"/>
          </a:p>
        </p:txBody>
      </p:sp>
      <p:sp>
        <p:nvSpPr>
          <p:cNvPr id="3" name="Espaço Reservado para Texto 2"/>
          <p:cNvSpPr>
            <a:spLocks noGrp="1"/>
          </p:cNvSpPr>
          <p:nvPr>
            <p:ph type="body" idx="1"/>
          </p:nvPr>
        </p:nvSpPr>
        <p:spPr>
          <a:xfrm>
            <a:off x="722313" y="1988841"/>
            <a:ext cx="7772400" cy="2418060"/>
          </a:xfrm>
        </p:spPr>
        <p:style>
          <a:lnRef idx="1">
            <a:schemeClr val="accent2"/>
          </a:lnRef>
          <a:fillRef idx="2">
            <a:schemeClr val="accent2"/>
          </a:fillRef>
          <a:effectRef idx="1">
            <a:schemeClr val="accent2"/>
          </a:effectRef>
          <a:fontRef idx="minor">
            <a:schemeClr val="dk1"/>
          </a:fontRef>
        </p:style>
        <p:txBody>
          <a:bodyPr>
            <a:normAutofit/>
          </a:bodyPr>
          <a:lstStyle/>
          <a:p>
            <a:r>
              <a:rPr lang="pt-BR" sz="2400" b="1" dirty="0">
                <a:solidFill>
                  <a:schemeClr val="tx1"/>
                </a:solidFill>
              </a:rPr>
              <a:t>Diretriz 1.3 Adaptável: Criar conteúdo que pode ser apresentado de diferentes maneiras (por exemplo um layout simplificado) sem perder informação ou estrutura.</a:t>
            </a:r>
            <a:endParaRPr lang="pt-BR" sz="2400" dirty="0">
              <a:solidFill>
                <a:schemeClr val="tx1"/>
              </a:solidFill>
            </a:endParaRPr>
          </a:p>
        </p:txBody>
      </p:sp>
    </p:spTree>
    <p:extLst>
      <p:ext uri="{BB962C8B-B14F-4D97-AF65-F5344CB8AC3E}">
        <p14:creationId xmlns:p14="http://schemas.microsoft.com/office/powerpoint/2010/main" val="2741579462"/>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457200" y="2857500"/>
            <a:ext cx="8229600" cy="1143000"/>
          </a:xfrm>
        </p:spPr>
        <p:txBody>
          <a:bodyPr>
            <a:normAutofit fontScale="90000"/>
          </a:bodyPr>
          <a:lstStyle/>
          <a:p>
            <a:pPr algn="l"/>
            <a:r>
              <a:rPr lang="pt-BR" dirty="0" smtClean="0"/>
              <a:t>CS 1.3.1  (Nível A)</a:t>
            </a:r>
            <a:br>
              <a:rPr lang="pt-BR" dirty="0" smtClean="0"/>
            </a:br>
            <a:r>
              <a:rPr lang="pt-BR" dirty="0" smtClean="0"/>
              <a:t>Informações e relações: </a:t>
            </a:r>
            <a:r>
              <a:rPr lang="pt-BR" dirty="0"/>
              <a:t>As informações, a estrutura e os relacionamentos transmitidos através de apresentação podem ser determinados por meio de código de programação ou estão disponíveis no texto. </a:t>
            </a:r>
            <a:br>
              <a:rPr lang="pt-BR" dirty="0"/>
            </a:br>
            <a:endParaRPr lang="pt-BR" dirty="0"/>
          </a:p>
        </p:txBody>
      </p:sp>
    </p:spTree>
    <p:extLst>
      <p:ext uri="{BB962C8B-B14F-4D97-AF65-F5344CB8AC3E}">
        <p14:creationId xmlns:p14="http://schemas.microsoft.com/office/powerpoint/2010/main" val="1949750199"/>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ARIA </a:t>
            </a:r>
            <a:r>
              <a:rPr lang="pt-BR" dirty="0" err="1" smtClean="0"/>
              <a:t>landmark</a:t>
            </a:r>
            <a:r>
              <a:rPr lang="pt-BR" dirty="0" smtClean="0"/>
              <a:t> roles</a:t>
            </a:r>
            <a:endParaRPr lang="pt-BR" dirty="0"/>
          </a:p>
        </p:txBody>
      </p:sp>
      <p:sp>
        <p:nvSpPr>
          <p:cNvPr id="3" name="Espaço Reservado para Conteúdo 2"/>
          <p:cNvSpPr>
            <a:spLocks noGrp="1"/>
          </p:cNvSpPr>
          <p:nvPr>
            <p:ph sz="half" idx="1"/>
          </p:nvPr>
        </p:nvSpPr>
        <p:spPr/>
        <p:txBody>
          <a:bodyPr>
            <a:normAutofit fontScale="92500" lnSpcReduction="20000"/>
          </a:bodyPr>
          <a:lstStyle/>
          <a:p>
            <a:r>
              <a:rPr lang="pt-BR" dirty="0" smtClean="0"/>
              <a:t>ARIA </a:t>
            </a:r>
            <a:r>
              <a:rPr lang="pt-BR" dirty="0" err="1" smtClean="0"/>
              <a:t>landmark</a:t>
            </a:r>
            <a:r>
              <a:rPr lang="pt-BR" dirty="0" smtClean="0"/>
              <a:t> roles são atributos acrescentados a conjuntos de elementos que definem a semântica de determinadas regiões da tela.</a:t>
            </a:r>
          </a:p>
          <a:p>
            <a:r>
              <a:rPr lang="pt-BR" dirty="0" smtClean="0"/>
              <a:t>Não afetam a visualização da página.</a:t>
            </a:r>
          </a:p>
          <a:p>
            <a:r>
              <a:rPr lang="pt-BR" dirty="0" smtClean="0"/>
              <a:t>A definição desses atributos permite à tecnologia </a:t>
            </a:r>
            <a:r>
              <a:rPr lang="pt-BR" dirty="0" err="1" smtClean="0"/>
              <a:t>assistiva</a:t>
            </a:r>
            <a:r>
              <a:rPr lang="pt-BR" dirty="0" smtClean="0"/>
              <a:t> pular para as regiões de interesse.</a:t>
            </a:r>
          </a:p>
          <a:p>
            <a:endParaRPr lang="pt-BR" dirty="0" smtClean="0"/>
          </a:p>
        </p:txBody>
      </p:sp>
      <p:pic>
        <p:nvPicPr>
          <p:cNvPr id="5" name="Espaço Reservado para Conteúdo 4"/>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4648200" y="2543064"/>
            <a:ext cx="4038600" cy="2640234"/>
          </a:xfrm>
        </p:spPr>
      </p:pic>
    </p:spTree>
    <p:extLst>
      <p:ext uri="{BB962C8B-B14F-4D97-AF65-F5344CB8AC3E}">
        <p14:creationId xmlns:p14="http://schemas.microsoft.com/office/powerpoint/2010/main" val="952871130"/>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1" name="Título 20"/>
          <p:cNvSpPr>
            <a:spLocks noGrp="1"/>
          </p:cNvSpPr>
          <p:nvPr>
            <p:ph type="title"/>
          </p:nvPr>
        </p:nvSpPr>
        <p:spPr/>
        <p:txBody>
          <a:bodyPr/>
          <a:lstStyle/>
          <a:p>
            <a:endParaRPr lang="pt-BR"/>
          </a:p>
        </p:txBody>
      </p:sp>
      <p:pic>
        <p:nvPicPr>
          <p:cNvPr id="5" name="IhWMou12_Vk"/>
          <p:cNvPicPr>
            <a:picLocks noGrp="1" noRot="1" noChangeAspect="1"/>
          </p:cNvPicPr>
          <p:nvPr>
            <p:ph idx="1"/>
            <a:videoFile r:link="rId1"/>
          </p:nvPr>
        </p:nvPicPr>
        <p:blipFill>
          <a:blip r:embed="rId4" cstate="print"/>
          <a:stretch>
            <a:fillRect/>
          </a:stretch>
        </p:blipFill>
        <p:spPr>
          <a:xfrm>
            <a:off x="712762" y="534572"/>
            <a:ext cx="7718476" cy="5788857"/>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2779518310"/>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ítulo 10"/>
          <p:cNvSpPr>
            <a:spLocks noGrp="1"/>
          </p:cNvSpPr>
          <p:nvPr>
            <p:ph type="title"/>
          </p:nvPr>
        </p:nvSpPr>
        <p:spPr/>
        <p:txBody>
          <a:bodyPr/>
          <a:lstStyle/>
          <a:p>
            <a:r>
              <a:rPr lang="pt-BR" dirty="0" err="1" smtClean="0"/>
              <a:t>Landmark</a:t>
            </a:r>
            <a:r>
              <a:rPr lang="pt-BR" dirty="0" smtClean="0"/>
              <a:t> roles</a:t>
            </a:r>
            <a:endParaRPr lang="pt-BR" dirty="0"/>
          </a:p>
        </p:txBody>
      </p:sp>
      <p:sp>
        <p:nvSpPr>
          <p:cNvPr id="7" name="Espaço Reservado para Conteúdo 6"/>
          <p:cNvSpPr>
            <a:spLocks noGrp="1"/>
          </p:cNvSpPr>
          <p:nvPr>
            <p:ph idx="1"/>
          </p:nvPr>
        </p:nvSpPr>
        <p:spPr/>
        <p:txBody>
          <a:bodyPr>
            <a:normAutofit fontScale="70000" lnSpcReduction="20000"/>
          </a:bodyPr>
          <a:lstStyle/>
          <a:p>
            <a:r>
              <a:rPr lang="en-US" b="1" dirty="0" smtClean="0"/>
              <a:t>banner: </a:t>
            </a:r>
            <a:r>
              <a:rPr lang="en-US" dirty="0" err="1" smtClean="0"/>
              <a:t>região</a:t>
            </a:r>
            <a:r>
              <a:rPr lang="en-US" dirty="0" smtClean="0"/>
              <a:t> </a:t>
            </a:r>
            <a:r>
              <a:rPr lang="en-US" dirty="0" err="1" smtClean="0"/>
              <a:t>que</a:t>
            </a:r>
            <a:r>
              <a:rPr lang="en-US" dirty="0" smtClean="0"/>
              <a:t> </a:t>
            </a:r>
            <a:r>
              <a:rPr lang="en-US" dirty="0" err="1" smtClean="0"/>
              <a:t>contém</a:t>
            </a:r>
            <a:r>
              <a:rPr lang="en-US" dirty="0" smtClean="0"/>
              <a:t> o </a:t>
            </a:r>
            <a:r>
              <a:rPr lang="en-US" dirty="0" err="1" smtClean="0"/>
              <a:t>cabeçaho</a:t>
            </a:r>
            <a:r>
              <a:rPr lang="en-US" dirty="0" smtClean="0"/>
              <a:t> principal </a:t>
            </a:r>
            <a:r>
              <a:rPr lang="en-US" dirty="0" err="1" smtClean="0"/>
              <a:t>ou</a:t>
            </a:r>
            <a:r>
              <a:rPr lang="en-US" dirty="0" smtClean="0"/>
              <a:t> </a:t>
            </a:r>
            <a:r>
              <a:rPr lang="en-US" dirty="0" err="1" smtClean="0"/>
              <a:t>título</a:t>
            </a:r>
            <a:r>
              <a:rPr lang="en-US" dirty="0" smtClean="0"/>
              <a:t> </a:t>
            </a:r>
            <a:r>
              <a:rPr lang="en-US" dirty="0" err="1" smtClean="0"/>
              <a:t>interno</a:t>
            </a:r>
            <a:r>
              <a:rPr lang="en-US" dirty="0" smtClean="0"/>
              <a:t> da </a:t>
            </a:r>
            <a:r>
              <a:rPr lang="en-US" dirty="0" err="1" smtClean="0"/>
              <a:t>página</a:t>
            </a:r>
            <a:r>
              <a:rPr lang="en-US" dirty="0" smtClean="0"/>
              <a:t>.</a:t>
            </a:r>
          </a:p>
          <a:p>
            <a:r>
              <a:rPr lang="en-US" b="1" dirty="0" smtClean="0"/>
              <a:t>complementary: </a:t>
            </a:r>
            <a:r>
              <a:rPr lang="en-US" dirty="0" err="1" smtClean="0"/>
              <a:t>qualquer</a:t>
            </a:r>
            <a:r>
              <a:rPr lang="en-US" dirty="0" smtClean="0"/>
              <a:t> </a:t>
            </a:r>
            <a:r>
              <a:rPr lang="en-US" dirty="0" err="1" smtClean="0"/>
              <a:t>seção</a:t>
            </a:r>
            <a:r>
              <a:rPr lang="en-US" dirty="0" smtClean="0"/>
              <a:t> do </a:t>
            </a:r>
            <a:r>
              <a:rPr lang="en-US" dirty="0" err="1" smtClean="0"/>
              <a:t>documento</a:t>
            </a:r>
            <a:r>
              <a:rPr lang="en-US" dirty="0" smtClean="0"/>
              <a:t> </a:t>
            </a:r>
            <a:r>
              <a:rPr lang="en-US" dirty="0" err="1" smtClean="0"/>
              <a:t>que</a:t>
            </a:r>
            <a:r>
              <a:rPr lang="en-US" dirty="0" smtClean="0"/>
              <a:t> </a:t>
            </a:r>
            <a:r>
              <a:rPr lang="en-US" dirty="0" err="1" smtClean="0"/>
              <a:t>apoia</a:t>
            </a:r>
            <a:r>
              <a:rPr lang="en-US" dirty="0" smtClean="0"/>
              <a:t> o </a:t>
            </a:r>
            <a:r>
              <a:rPr lang="en-US" dirty="0" err="1" smtClean="0"/>
              <a:t>conteúdo</a:t>
            </a:r>
            <a:r>
              <a:rPr lang="en-US" dirty="0" smtClean="0"/>
              <a:t> principal mas é </a:t>
            </a:r>
            <a:r>
              <a:rPr lang="en-US" dirty="0" err="1" smtClean="0"/>
              <a:t>separada</a:t>
            </a:r>
            <a:r>
              <a:rPr lang="en-US" dirty="0" smtClean="0"/>
              <a:t> e tem </a:t>
            </a:r>
            <a:r>
              <a:rPr lang="en-US" dirty="0" err="1" smtClean="0"/>
              <a:t>significado</a:t>
            </a:r>
            <a:r>
              <a:rPr lang="en-US" dirty="0" smtClean="0"/>
              <a:t> </a:t>
            </a:r>
            <a:r>
              <a:rPr lang="en-US" dirty="0" err="1" smtClean="0"/>
              <a:t>próprio</a:t>
            </a:r>
            <a:r>
              <a:rPr lang="en-US" dirty="0" smtClean="0"/>
              <a:t>.</a:t>
            </a:r>
          </a:p>
          <a:p>
            <a:r>
              <a:rPr lang="en-US" b="1" dirty="0" err="1" smtClean="0"/>
              <a:t>contentinfo</a:t>
            </a:r>
            <a:r>
              <a:rPr lang="en-US" b="1" dirty="0" smtClean="0"/>
              <a:t>: </a:t>
            </a:r>
            <a:r>
              <a:rPr lang="en-US" dirty="0" err="1" smtClean="0"/>
              <a:t>região</a:t>
            </a:r>
            <a:r>
              <a:rPr lang="en-US" dirty="0" smtClean="0"/>
              <a:t> com </a:t>
            </a:r>
            <a:r>
              <a:rPr lang="en-US" dirty="0" err="1" smtClean="0"/>
              <a:t>informação</a:t>
            </a:r>
            <a:r>
              <a:rPr lang="en-US" dirty="0" smtClean="0"/>
              <a:t> </a:t>
            </a:r>
            <a:r>
              <a:rPr lang="en-US" dirty="0" err="1" smtClean="0"/>
              <a:t>sobre</a:t>
            </a:r>
            <a:r>
              <a:rPr lang="en-US" dirty="0" smtClean="0"/>
              <a:t> o </a:t>
            </a:r>
            <a:r>
              <a:rPr lang="en-US" dirty="0" err="1" smtClean="0"/>
              <a:t>documento</a:t>
            </a:r>
            <a:r>
              <a:rPr lang="en-US" dirty="0" smtClean="0"/>
              <a:t> principal, </a:t>
            </a:r>
            <a:r>
              <a:rPr lang="en-US" dirty="0" err="1" smtClean="0"/>
              <a:t>como</a:t>
            </a:r>
            <a:r>
              <a:rPr lang="en-US" dirty="0" smtClean="0"/>
              <a:t> copyrights e links a </a:t>
            </a:r>
            <a:r>
              <a:rPr lang="en-US" dirty="0" err="1" smtClean="0"/>
              <a:t>termos</a:t>
            </a:r>
            <a:r>
              <a:rPr lang="en-US" dirty="0" smtClean="0"/>
              <a:t> de </a:t>
            </a:r>
            <a:r>
              <a:rPr lang="en-US" dirty="0" err="1" smtClean="0"/>
              <a:t>uso</a:t>
            </a:r>
            <a:r>
              <a:rPr lang="en-US" dirty="0" smtClean="0"/>
              <a:t> e de </a:t>
            </a:r>
            <a:r>
              <a:rPr lang="en-US" dirty="0" err="1" smtClean="0"/>
              <a:t>privacidade</a:t>
            </a:r>
            <a:r>
              <a:rPr lang="en-US" dirty="0" smtClean="0"/>
              <a:t>. </a:t>
            </a:r>
          </a:p>
          <a:p>
            <a:r>
              <a:rPr lang="en-US" b="1" dirty="0" smtClean="0"/>
              <a:t>form:  </a:t>
            </a:r>
            <a:r>
              <a:rPr lang="en-US" dirty="0" err="1" smtClean="0"/>
              <a:t>região</a:t>
            </a:r>
            <a:r>
              <a:rPr lang="en-US" dirty="0" smtClean="0"/>
              <a:t> com </a:t>
            </a:r>
            <a:r>
              <a:rPr lang="en-US" dirty="0" err="1" smtClean="0"/>
              <a:t>elementos</a:t>
            </a:r>
            <a:r>
              <a:rPr lang="en-US" dirty="0" smtClean="0"/>
              <a:t> de </a:t>
            </a:r>
            <a:r>
              <a:rPr lang="en-US" dirty="0" err="1" smtClean="0"/>
              <a:t>formulário</a:t>
            </a:r>
            <a:r>
              <a:rPr lang="en-US" dirty="0" smtClean="0"/>
              <a:t>, </a:t>
            </a:r>
            <a:r>
              <a:rPr lang="en-US" dirty="0" err="1" smtClean="0"/>
              <a:t>valores</a:t>
            </a:r>
            <a:r>
              <a:rPr lang="en-US" dirty="0" smtClean="0"/>
              <a:t> </a:t>
            </a:r>
            <a:r>
              <a:rPr lang="en-US" dirty="0" err="1" smtClean="0"/>
              <a:t>editáveis</a:t>
            </a:r>
            <a:r>
              <a:rPr lang="en-US" dirty="0" smtClean="0"/>
              <a:t> </a:t>
            </a:r>
            <a:r>
              <a:rPr lang="en-US" dirty="0" err="1" smtClean="0"/>
              <a:t>que</a:t>
            </a:r>
            <a:r>
              <a:rPr lang="en-US" dirty="0" smtClean="0"/>
              <a:t> </a:t>
            </a:r>
            <a:r>
              <a:rPr lang="en-US" dirty="0" err="1" smtClean="0"/>
              <a:t>são</a:t>
            </a:r>
            <a:r>
              <a:rPr lang="en-US" dirty="0" smtClean="0"/>
              <a:t> </a:t>
            </a:r>
            <a:r>
              <a:rPr lang="en-US" dirty="0" err="1" smtClean="0"/>
              <a:t>submetidos</a:t>
            </a:r>
            <a:r>
              <a:rPr lang="en-US" dirty="0" smtClean="0"/>
              <a:t> a um </a:t>
            </a:r>
            <a:r>
              <a:rPr lang="en-US" dirty="0" err="1" smtClean="0"/>
              <a:t>servidor</a:t>
            </a:r>
            <a:r>
              <a:rPr lang="en-US" dirty="0" smtClean="0"/>
              <a:t>.</a:t>
            </a:r>
          </a:p>
          <a:p>
            <a:r>
              <a:rPr lang="en-US" b="1" dirty="0" smtClean="0"/>
              <a:t>main: </a:t>
            </a:r>
            <a:r>
              <a:rPr lang="en-US" dirty="0" err="1" smtClean="0"/>
              <a:t>conteúdo</a:t>
            </a:r>
            <a:r>
              <a:rPr lang="en-US" dirty="0" smtClean="0"/>
              <a:t> principal. </a:t>
            </a:r>
          </a:p>
          <a:p>
            <a:r>
              <a:rPr lang="en-US" b="1" dirty="0" smtClean="0"/>
              <a:t>navigation: </a:t>
            </a:r>
            <a:r>
              <a:rPr lang="en-US" dirty="0" err="1" smtClean="0"/>
              <a:t>coleção</a:t>
            </a:r>
            <a:r>
              <a:rPr lang="en-US" dirty="0" smtClean="0"/>
              <a:t> de links para </a:t>
            </a:r>
            <a:r>
              <a:rPr lang="en-US" dirty="0" err="1" smtClean="0"/>
              <a:t>navegar</a:t>
            </a:r>
            <a:r>
              <a:rPr lang="en-US" dirty="0" smtClean="0"/>
              <a:t> </a:t>
            </a:r>
            <a:r>
              <a:rPr lang="en-US" dirty="0" err="1" smtClean="0"/>
              <a:t>pelo</a:t>
            </a:r>
            <a:r>
              <a:rPr lang="en-US" dirty="0" smtClean="0"/>
              <a:t> </a:t>
            </a:r>
            <a:r>
              <a:rPr lang="en-US" dirty="0" err="1" smtClean="0"/>
              <a:t>documento</a:t>
            </a:r>
            <a:r>
              <a:rPr lang="en-US" dirty="0" smtClean="0"/>
              <a:t> e para outros </a:t>
            </a:r>
            <a:r>
              <a:rPr lang="en-US" dirty="0" err="1" smtClean="0"/>
              <a:t>relacionados</a:t>
            </a:r>
            <a:r>
              <a:rPr lang="en-US" dirty="0" smtClean="0"/>
              <a:t>.</a:t>
            </a:r>
          </a:p>
          <a:p>
            <a:r>
              <a:rPr lang="en-US" b="1" dirty="0" smtClean="0"/>
              <a:t>search: </a:t>
            </a:r>
            <a:r>
              <a:rPr lang="en-US" dirty="0" err="1" smtClean="0"/>
              <a:t>ferramenta</a:t>
            </a:r>
            <a:r>
              <a:rPr lang="en-US" dirty="0" smtClean="0"/>
              <a:t> de </a:t>
            </a:r>
            <a:r>
              <a:rPr lang="en-US" dirty="0" err="1" smtClean="0"/>
              <a:t>busca</a:t>
            </a:r>
            <a:r>
              <a:rPr lang="en-US" dirty="0" smtClean="0"/>
              <a:t> da </a:t>
            </a:r>
            <a:r>
              <a:rPr lang="en-US" dirty="0" err="1" smtClean="0"/>
              <a:t>página</a:t>
            </a:r>
            <a:r>
              <a:rPr lang="en-US" dirty="0" smtClean="0"/>
              <a:t> </a:t>
            </a:r>
            <a:r>
              <a:rPr lang="en-US" dirty="0" err="1" smtClean="0"/>
              <a:t>ou</a:t>
            </a:r>
            <a:r>
              <a:rPr lang="en-US" dirty="0" smtClean="0"/>
              <a:t> do site.</a:t>
            </a:r>
          </a:p>
          <a:p>
            <a:r>
              <a:rPr lang="en-US" b="1" dirty="0" smtClean="0"/>
              <a:t>application: </a:t>
            </a:r>
            <a:r>
              <a:rPr lang="en-US" dirty="0" err="1" smtClean="0"/>
              <a:t>região</a:t>
            </a:r>
            <a:r>
              <a:rPr lang="en-US" dirty="0" smtClean="0"/>
              <a:t> </a:t>
            </a:r>
            <a:r>
              <a:rPr lang="en-US" dirty="0" err="1" smtClean="0"/>
              <a:t>que</a:t>
            </a:r>
            <a:r>
              <a:rPr lang="en-US" dirty="0" smtClean="0"/>
              <a:t> </a:t>
            </a:r>
            <a:r>
              <a:rPr lang="en-US" dirty="0" err="1" smtClean="0"/>
              <a:t>não</a:t>
            </a:r>
            <a:r>
              <a:rPr lang="en-US" dirty="0" smtClean="0"/>
              <a:t> é </a:t>
            </a:r>
            <a:r>
              <a:rPr lang="en-US" dirty="0" err="1" smtClean="0"/>
              <a:t>uma</a:t>
            </a:r>
            <a:r>
              <a:rPr lang="en-US" dirty="0" smtClean="0"/>
              <a:t> </a:t>
            </a:r>
            <a:r>
              <a:rPr lang="en-US" dirty="0" err="1" smtClean="0"/>
              <a:t>página</a:t>
            </a:r>
            <a:r>
              <a:rPr lang="en-US" dirty="0" smtClean="0"/>
              <a:t>, mas </a:t>
            </a:r>
            <a:r>
              <a:rPr lang="en-US" dirty="0" err="1" smtClean="0"/>
              <a:t>uma</a:t>
            </a:r>
            <a:r>
              <a:rPr lang="en-US" dirty="0" smtClean="0"/>
              <a:t> </a:t>
            </a:r>
            <a:r>
              <a:rPr lang="en-US" dirty="0" err="1" smtClean="0"/>
              <a:t>aplicação</a:t>
            </a:r>
            <a:r>
              <a:rPr lang="en-US" dirty="0" smtClean="0"/>
              <a:t>. </a:t>
            </a:r>
            <a:r>
              <a:rPr lang="en-US" dirty="0" err="1" smtClean="0"/>
              <a:t>Usar</a:t>
            </a:r>
            <a:r>
              <a:rPr lang="en-US" dirty="0" smtClean="0"/>
              <a:t> com </a:t>
            </a:r>
            <a:r>
              <a:rPr lang="en-US" dirty="0" err="1" smtClean="0"/>
              <a:t>cuidado</a:t>
            </a:r>
            <a:r>
              <a:rPr lang="en-US" dirty="0" smtClean="0"/>
              <a:t>.</a:t>
            </a:r>
          </a:p>
          <a:p>
            <a:endParaRPr lang="pt-BR" dirty="0" smtClean="0"/>
          </a:p>
          <a:p>
            <a:endParaRPr lang="pt-BR" dirty="0"/>
          </a:p>
        </p:txBody>
      </p:sp>
    </p:spTree>
    <p:extLst>
      <p:ext uri="{BB962C8B-B14F-4D97-AF65-F5344CB8AC3E}">
        <p14:creationId xmlns:p14="http://schemas.microsoft.com/office/powerpoint/2010/main" val="1958388767"/>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457200" y="2857500"/>
            <a:ext cx="8229600" cy="1143000"/>
          </a:xfrm>
        </p:spPr>
        <p:txBody>
          <a:bodyPr>
            <a:normAutofit fontScale="90000"/>
          </a:bodyPr>
          <a:lstStyle/>
          <a:p>
            <a:pPr algn="l"/>
            <a:r>
              <a:rPr lang="pt-BR" dirty="0" smtClean="0"/>
              <a:t>CS 1.3.2  (Nível A)</a:t>
            </a:r>
            <a:br>
              <a:rPr lang="pt-BR" dirty="0" smtClean="0"/>
            </a:br>
            <a:r>
              <a:rPr lang="pt-BR" dirty="0"/>
              <a:t>Sequência com Significado: Quando a sequência na qual o conteúdo é apresentado afeta o seu significado, uma sequência de leitura correta pode ser determinada por meio de código de programação.</a:t>
            </a:r>
          </a:p>
        </p:txBody>
      </p:sp>
    </p:spTree>
    <p:extLst>
      <p:ext uri="{BB962C8B-B14F-4D97-AF65-F5344CB8AC3E}">
        <p14:creationId xmlns:p14="http://schemas.microsoft.com/office/powerpoint/2010/main" val="3767272948"/>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normAutofit/>
          </a:bodyPr>
          <a:lstStyle/>
          <a:p>
            <a:r>
              <a:rPr lang="pt-BR" dirty="0" smtClean="0"/>
              <a:t>Tabelas como elementos de formatação</a:t>
            </a:r>
            <a:endParaRPr lang="pt-BR" dirty="0"/>
          </a:p>
        </p:txBody>
      </p:sp>
      <p:sp>
        <p:nvSpPr>
          <p:cNvPr id="5" name="Subtítulo 4"/>
          <p:cNvSpPr>
            <a:spLocks noGrp="1"/>
          </p:cNvSpPr>
          <p:nvPr>
            <p:ph type="subTitle" idx="1"/>
          </p:nvPr>
        </p:nvSpPr>
        <p:spPr/>
        <p:txBody>
          <a:bodyPr/>
          <a:lstStyle/>
          <a:p>
            <a:endParaRPr lang="pt-BR"/>
          </a:p>
        </p:txBody>
      </p:sp>
      <p:sp>
        <p:nvSpPr>
          <p:cNvPr id="7" name="Símbolo de 'Não' 6"/>
          <p:cNvSpPr/>
          <p:nvPr/>
        </p:nvSpPr>
        <p:spPr>
          <a:xfrm>
            <a:off x="1979712" y="1052736"/>
            <a:ext cx="4800600" cy="4343400"/>
          </a:xfrm>
          <a:prstGeom prst="noSmoking">
            <a:avLst/>
          </a:prstGeom>
          <a:solidFill>
            <a:srgbClr val="FF0000">
              <a:alpha val="25882"/>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Tree>
    <p:extLst>
      <p:ext uri="{BB962C8B-B14F-4D97-AF65-F5344CB8AC3E}">
        <p14:creationId xmlns:p14="http://schemas.microsoft.com/office/powerpoint/2010/main" val="225067693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p:cNvSpPr/>
          <p:nvPr/>
        </p:nvSpPr>
        <p:spPr>
          <a:xfrm>
            <a:off x="1403648" y="260648"/>
            <a:ext cx="6534472" cy="369332"/>
          </a:xfrm>
          <a:prstGeom prst="rect">
            <a:avLst/>
          </a:prstGeom>
        </p:spPr>
        <p:txBody>
          <a:bodyPr wrap="square">
            <a:spAutoFit/>
          </a:bodyPr>
          <a:lstStyle/>
          <a:p>
            <a:r>
              <a:rPr lang="pt-BR" dirty="0">
                <a:hlinkClick r:id="rId3"/>
              </a:rPr>
              <a:t>https://</a:t>
            </a:r>
            <a:r>
              <a:rPr lang="pt-BR" dirty="0" smtClean="0">
                <a:hlinkClick r:id="rId3"/>
              </a:rPr>
              <a:t>developer.android.com/design/patterns/accessibility.html</a:t>
            </a:r>
            <a:r>
              <a:rPr lang="pt-BR" dirty="0" smtClean="0"/>
              <a:t> </a:t>
            </a:r>
            <a:endParaRPr lang="pt-BR" dirty="0"/>
          </a:p>
        </p:txBody>
      </p:sp>
      <p:pic>
        <p:nvPicPr>
          <p:cNvPr id="3" name="Imagem 2"/>
          <p:cNvPicPr>
            <a:picLocks noChangeAspect="1"/>
          </p:cNvPicPr>
          <p:nvPr/>
        </p:nvPicPr>
        <p:blipFill>
          <a:blip r:embed="rId4" cstate="print"/>
          <a:stretch>
            <a:fillRect/>
          </a:stretch>
        </p:blipFill>
        <p:spPr>
          <a:xfrm>
            <a:off x="0" y="1556792"/>
            <a:ext cx="8905467" cy="5006880"/>
          </a:xfrm>
          <a:prstGeom prst="rect">
            <a:avLst/>
          </a:prstGeom>
        </p:spPr>
      </p:pic>
    </p:spTree>
    <p:extLst>
      <p:ext uri="{BB962C8B-B14F-4D97-AF65-F5344CB8AC3E}">
        <p14:creationId xmlns:p14="http://schemas.microsoft.com/office/powerpoint/2010/main" val="195065345"/>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457200" y="2857500"/>
            <a:ext cx="8229600" cy="1143000"/>
          </a:xfrm>
        </p:spPr>
        <p:txBody>
          <a:bodyPr>
            <a:normAutofit fontScale="90000"/>
          </a:bodyPr>
          <a:lstStyle/>
          <a:p>
            <a:pPr algn="l"/>
            <a:r>
              <a:rPr lang="pt-BR" dirty="0" smtClean="0"/>
              <a:t>CS 1.3.3  (Nível A)</a:t>
            </a:r>
            <a:br>
              <a:rPr lang="pt-BR" dirty="0" smtClean="0"/>
            </a:br>
            <a:r>
              <a:rPr lang="pt-BR" dirty="0" smtClean="0"/>
              <a:t>Características </a:t>
            </a:r>
            <a:r>
              <a:rPr lang="pt-BR" dirty="0"/>
              <a:t>Sensoriais: As instruções fornecidas para compreender e utilizar o conteúdo não dependem somente das características sensoriais dos componentes, tais como forma, tamanho, localização visual, orientação ou som. </a:t>
            </a:r>
          </a:p>
        </p:txBody>
      </p:sp>
    </p:spTree>
    <p:extLst>
      <p:ext uri="{BB962C8B-B14F-4D97-AF65-F5344CB8AC3E}">
        <p14:creationId xmlns:p14="http://schemas.microsoft.com/office/powerpoint/2010/main" val="3181895155"/>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Erros comuns</a:t>
            </a:r>
            <a:endParaRPr lang="pt-BR" dirty="0"/>
          </a:p>
        </p:txBody>
      </p:sp>
      <p:sp>
        <p:nvSpPr>
          <p:cNvPr id="3" name="Espaço Reservado para Conteúdo 2"/>
          <p:cNvSpPr>
            <a:spLocks noGrp="1"/>
          </p:cNvSpPr>
          <p:nvPr>
            <p:ph idx="1"/>
          </p:nvPr>
        </p:nvSpPr>
        <p:spPr/>
        <p:txBody>
          <a:bodyPr/>
          <a:lstStyle/>
          <a:p>
            <a:r>
              <a:rPr lang="pt-BR" dirty="0" smtClean="0"/>
              <a:t>“botão ao lado”, “link abaixo”</a:t>
            </a:r>
          </a:p>
          <a:p>
            <a:r>
              <a:rPr lang="pt-BR" dirty="0" smtClean="0"/>
              <a:t>“botão redondo”, “botão vermelho”</a:t>
            </a:r>
          </a:p>
          <a:p>
            <a:endParaRPr lang="pt-BR" dirty="0"/>
          </a:p>
          <a:p>
            <a:r>
              <a:rPr lang="pt-BR" dirty="0" smtClean="0"/>
              <a:t>Implementação boa:</a:t>
            </a:r>
          </a:p>
          <a:p>
            <a:pPr marL="0" indent="0">
              <a:buNone/>
            </a:pPr>
            <a:r>
              <a:rPr lang="pt-BR" dirty="0" smtClean="0"/>
              <a:t>Seta de avanço com nome Próximo.</a:t>
            </a:r>
          </a:p>
          <a:p>
            <a:pPr marL="0" indent="0">
              <a:buNone/>
            </a:pPr>
            <a:r>
              <a:rPr lang="pt-BR" dirty="0" smtClean="0"/>
              <a:t>Instruções para mover para a próxima página, use a seta verde de nome próximo</a:t>
            </a:r>
            <a:endParaRPr lang="pt-BR" dirty="0"/>
          </a:p>
        </p:txBody>
      </p:sp>
    </p:spTree>
    <p:extLst>
      <p:ext uri="{BB962C8B-B14F-4D97-AF65-F5344CB8AC3E}">
        <p14:creationId xmlns:p14="http://schemas.microsoft.com/office/powerpoint/2010/main" val="1046362379"/>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Texto 2"/>
          <p:cNvSpPr>
            <a:spLocks noGrp="1"/>
          </p:cNvSpPr>
          <p:nvPr>
            <p:ph type="body" idx="1"/>
          </p:nvPr>
        </p:nvSpPr>
        <p:spPr>
          <a:xfrm>
            <a:off x="722313" y="1988841"/>
            <a:ext cx="7772400" cy="2418060"/>
          </a:xfrm>
        </p:spPr>
        <p:style>
          <a:lnRef idx="1">
            <a:schemeClr val="accent2"/>
          </a:lnRef>
          <a:fillRef idx="2">
            <a:schemeClr val="accent2"/>
          </a:fillRef>
          <a:effectRef idx="1">
            <a:schemeClr val="accent2"/>
          </a:effectRef>
          <a:fontRef idx="minor">
            <a:schemeClr val="dk1"/>
          </a:fontRef>
        </p:style>
        <p:txBody>
          <a:bodyPr>
            <a:normAutofit/>
          </a:bodyPr>
          <a:lstStyle/>
          <a:p>
            <a:r>
              <a:rPr lang="pt-BR" sz="2400" b="1" dirty="0">
                <a:solidFill>
                  <a:schemeClr val="tx1"/>
                </a:solidFill>
              </a:rPr>
              <a:t>Diretriz 1.4 Discernível: Facilitar a audição e a visualização de conteúdo aos usuários, incluindo a separação entre o primeiro plano e o plano de fundo.</a:t>
            </a:r>
            <a:endParaRPr lang="pt-BR" sz="2400" dirty="0">
              <a:solidFill>
                <a:schemeClr val="tx1"/>
              </a:solidFill>
            </a:endParaRPr>
          </a:p>
        </p:txBody>
      </p:sp>
    </p:spTree>
    <p:extLst>
      <p:ext uri="{BB962C8B-B14F-4D97-AF65-F5344CB8AC3E}">
        <p14:creationId xmlns:p14="http://schemas.microsoft.com/office/powerpoint/2010/main" val="3046493571"/>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457200" y="2857500"/>
            <a:ext cx="8229600" cy="1143000"/>
          </a:xfrm>
        </p:spPr>
        <p:txBody>
          <a:bodyPr>
            <a:normAutofit fontScale="90000"/>
          </a:bodyPr>
          <a:lstStyle/>
          <a:p>
            <a:pPr algn="l"/>
            <a:r>
              <a:rPr lang="pt-BR" dirty="0" smtClean="0"/>
              <a:t>CS 1.4.1  (Nível A)</a:t>
            </a:r>
            <a:br>
              <a:rPr lang="pt-BR" dirty="0" smtClean="0"/>
            </a:br>
            <a:r>
              <a:rPr lang="pt-BR" dirty="0" smtClean="0"/>
              <a:t>Utilização </a:t>
            </a:r>
            <a:r>
              <a:rPr lang="pt-BR" dirty="0"/>
              <a:t>de Cores: A cor não é utilizada como o único meio visual de transmitir informações, indicar uma ação, pedir uma resposta ou distinguir um elemento visual</a:t>
            </a:r>
            <a:r>
              <a:rPr lang="pt-BR" dirty="0" smtClean="0"/>
              <a:t>.</a:t>
            </a:r>
            <a:r>
              <a:rPr lang="pt-BR" dirty="0"/>
              <a:t/>
            </a:r>
            <a:br>
              <a:rPr lang="pt-BR" dirty="0"/>
            </a:br>
            <a:endParaRPr lang="pt-BR" dirty="0"/>
          </a:p>
        </p:txBody>
      </p:sp>
    </p:spTree>
    <p:extLst>
      <p:ext uri="{BB962C8B-B14F-4D97-AF65-F5344CB8AC3E}">
        <p14:creationId xmlns:p14="http://schemas.microsoft.com/office/powerpoint/2010/main" val="570412063"/>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Daltonismo</a:t>
            </a:r>
            <a:endParaRPr lang="pt-BR" dirty="0"/>
          </a:p>
        </p:txBody>
      </p:sp>
      <p:sp>
        <p:nvSpPr>
          <p:cNvPr id="3" name="Espaço Reservado para Conteúdo 2"/>
          <p:cNvSpPr>
            <a:spLocks noGrp="1"/>
          </p:cNvSpPr>
          <p:nvPr>
            <p:ph idx="1"/>
          </p:nvPr>
        </p:nvSpPr>
        <p:spPr/>
        <p:txBody>
          <a:bodyPr/>
          <a:lstStyle/>
          <a:p>
            <a:r>
              <a:rPr lang="pt-BR" dirty="0" smtClean="0"/>
              <a:t>Experimente a visão do daltônico em </a:t>
            </a:r>
            <a:r>
              <a:rPr lang="pt-BR" dirty="0" smtClean="0">
                <a:hlinkClick r:id="rId2"/>
              </a:rPr>
              <a:t>http</a:t>
            </a:r>
            <a:r>
              <a:rPr lang="pt-BR" dirty="0">
                <a:hlinkClick r:id="rId2"/>
              </a:rPr>
              <a:t>://</a:t>
            </a:r>
            <a:r>
              <a:rPr lang="pt-BR" dirty="0" smtClean="0">
                <a:hlinkClick r:id="rId2"/>
              </a:rPr>
              <a:t>www.webexhibits.org/causesofcolor/2.html</a:t>
            </a:r>
            <a:r>
              <a:rPr lang="pt-BR" dirty="0" smtClean="0"/>
              <a:t> </a:t>
            </a:r>
          </a:p>
          <a:p>
            <a:endParaRPr lang="pt-BR" dirty="0"/>
          </a:p>
          <a:p>
            <a:r>
              <a:rPr lang="pt-BR" dirty="0" smtClean="0"/>
              <a:t>Teste sua página em </a:t>
            </a:r>
          </a:p>
          <a:p>
            <a:r>
              <a:rPr lang="pt-BR" dirty="0">
                <a:hlinkClick r:id="rId3"/>
              </a:rPr>
              <a:t>http://colorfilter.wickline.org</a:t>
            </a:r>
            <a:r>
              <a:rPr lang="pt-BR" dirty="0" smtClean="0">
                <a:hlinkClick r:id="rId3"/>
              </a:rPr>
              <a:t>/</a:t>
            </a:r>
            <a:r>
              <a:rPr lang="pt-BR" dirty="0" smtClean="0"/>
              <a:t> </a:t>
            </a:r>
            <a:endParaRPr lang="pt-BR" dirty="0"/>
          </a:p>
        </p:txBody>
      </p:sp>
    </p:spTree>
    <p:extLst>
      <p:ext uri="{BB962C8B-B14F-4D97-AF65-F5344CB8AC3E}">
        <p14:creationId xmlns:p14="http://schemas.microsoft.com/office/powerpoint/2010/main" val="4284737213"/>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457200" y="2857500"/>
            <a:ext cx="8229600" cy="1143000"/>
          </a:xfrm>
        </p:spPr>
        <p:txBody>
          <a:bodyPr>
            <a:normAutofit fontScale="90000"/>
          </a:bodyPr>
          <a:lstStyle/>
          <a:p>
            <a:pPr algn="l"/>
            <a:r>
              <a:rPr lang="pt-BR" dirty="0" smtClean="0"/>
              <a:t>CS 1.4.2  (Nível A)</a:t>
            </a:r>
            <a:br>
              <a:rPr lang="pt-BR" dirty="0" smtClean="0"/>
            </a:br>
            <a:r>
              <a:rPr lang="pt-BR" dirty="0"/>
              <a:t>Controle de Áudio: Se qualquer áudio em uma página web tocar automaticamente durante mais de 3 segundos, deve estar disponível um mecanismo para fazer uma pausa ou parar o áudio, ou um mecanismo para controlar o volume do áudio, independentemente do nível global de volume do </a:t>
            </a:r>
            <a:r>
              <a:rPr lang="pt-BR" dirty="0" smtClean="0"/>
              <a:t>sistema.</a:t>
            </a:r>
            <a:endParaRPr lang="pt-BR" dirty="0"/>
          </a:p>
        </p:txBody>
      </p:sp>
    </p:spTree>
    <p:extLst>
      <p:ext uri="{BB962C8B-B14F-4D97-AF65-F5344CB8AC3E}">
        <p14:creationId xmlns:p14="http://schemas.microsoft.com/office/powerpoint/2010/main" val="4063121689"/>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1792288" y="4800600"/>
            <a:ext cx="5486400" cy="860648"/>
          </a:xfrm>
        </p:spPr>
        <p:txBody>
          <a:bodyPr>
            <a:normAutofit fontScale="90000"/>
          </a:bodyPr>
          <a:lstStyle/>
          <a:p>
            <a:r>
              <a:rPr lang="pt-BR" dirty="0" smtClean="0"/>
              <a:t>Site da Rey Castro – site com áudio com dispositivo para ativar ou desativar, porém o dispositivo não é acessível via teclado</a:t>
            </a:r>
            <a:endParaRPr lang="pt-BR" dirty="0"/>
          </a:p>
        </p:txBody>
      </p:sp>
      <p:pic>
        <p:nvPicPr>
          <p:cNvPr id="7" name="Espaço Reservado para Imagem 6"/>
          <p:cNvPicPr>
            <a:picLocks noGrp="1" noChangeAspect="1"/>
          </p:cNvPicPr>
          <p:nvPr>
            <p:ph type="pic" idx="1"/>
          </p:nvPr>
        </p:nvPicPr>
        <p:blipFill>
          <a:blip r:embed="rId2" cstate="print">
            <a:extLst>
              <a:ext uri="{28A0092B-C50C-407E-A947-70E740481C1C}">
                <a14:useLocalDpi xmlns:a14="http://schemas.microsoft.com/office/drawing/2010/main" val="0"/>
              </a:ext>
            </a:extLst>
          </a:blip>
          <a:srcRect t="2265" b="2265"/>
          <a:stretch>
            <a:fillRect/>
          </a:stretch>
        </p:blipFill>
        <p:spPr>
          <a:xfrm>
            <a:off x="107950" y="333375"/>
            <a:ext cx="8928100" cy="4394200"/>
          </a:xfrm>
        </p:spPr>
      </p:pic>
      <p:sp>
        <p:nvSpPr>
          <p:cNvPr id="6" name="Espaço Reservado para Texto 5"/>
          <p:cNvSpPr>
            <a:spLocks noGrp="1"/>
          </p:cNvSpPr>
          <p:nvPr>
            <p:ph type="body" sz="half" idx="2"/>
          </p:nvPr>
        </p:nvSpPr>
        <p:spPr>
          <a:xfrm>
            <a:off x="1792288" y="5589240"/>
            <a:ext cx="5486400" cy="582960"/>
          </a:xfrm>
        </p:spPr>
        <p:txBody>
          <a:bodyPr/>
          <a:lstStyle/>
          <a:p>
            <a:r>
              <a:rPr lang="pt-BR" dirty="0">
                <a:hlinkClick r:id="rId3"/>
              </a:rPr>
              <a:t>http://www.reycastro.com.br</a:t>
            </a:r>
            <a:r>
              <a:rPr lang="pt-BR" dirty="0" smtClean="0">
                <a:hlinkClick r:id="rId3"/>
              </a:rPr>
              <a:t>/</a:t>
            </a:r>
            <a:endParaRPr lang="pt-BR" dirty="0" smtClean="0"/>
          </a:p>
          <a:p>
            <a:endParaRPr lang="pt-BR" dirty="0"/>
          </a:p>
        </p:txBody>
      </p:sp>
    </p:spTree>
    <p:extLst>
      <p:ext uri="{BB962C8B-B14F-4D97-AF65-F5344CB8AC3E}">
        <p14:creationId xmlns:p14="http://schemas.microsoft.com/office/powerpoint/2010/main" val="4246501267"/>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Contraste é AA</a:t>
            </a:r>
            <a:endParaRPr lang="pt-BR" dirty="0"/>
          </a:p>
        </p:txBody>
      </p:sp>
      <p:sp>
        <p:nvSpPr>
          <p:cNvPr id="3" name="Espaço Reservado para Conteúdo 2"/>
          <p:cNvSpPr>
            <a:spLocks noGrp="1"/>
          </p:cNvSpPr>
          <p:nvPr>
            <p:ph idx="1"/>
          </p:nvPr>
        </p:nvSpPr>
        <p:spPr/>
        <p:txBody>
          <a:bodyPr/>
          <a:lstStyle/>
          <a:p>
            <a:r>
              <a:rPr lang="pt-BR" dirty="0" smtClean="0"/>
              <a:t>É muito importante!</a:t>
            </a:r>
            <a:endParaRPr lang="pt-BR" dirty="0"/>
          </a:p>
        </p:txBody>
      </p:sp>
    </p:spTree>
    <p:extLst>
      <p:ext uri="{BB962C8B-B14F-4D97-AF65-F5344CB8AC3E}">
        <p14:creationId xmlns:p14="http://schemas.microsoft.com/office/powerpoint/2010/main" val="156888570"/>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pt-BR" u="sng" dirty="0" smtClean="0"/>
              <a:t>Site do MEC- versão em alto contraste </a:t>
            </a:r>
            <a:endParaRPr lang="pt-BR" u="sng" dirty="0"/>
          </a:p>
        </p:txBody>
      </p:sp>
      <p:pic>
        <p:nvPicPr>
          <p:cNvPr id="7" name="Espaço Reservado para Imagem 6"/>
          <p:cNvPicPr>
            <a:picLocks noGrp="1" noChangeAspect="1"/>
          </p:cNvPicPr>
          <p:nvPr>
            <p:ph type="pic" idx="1"/>
          </p:nvPr>
        </p:nvPicPr>
        <p:blipFill>
          <a:blip r:embed="rId2" cstate="print">
            <a:extLst>
              <a:ext uri="{28A0092B-C50C-407E-A947-70E740481C1C}">
                <a14:useLocalDpi xmlns:a14="http://schemas.microsoft.com/office/drawing/2010/main" val="0"/>
              </a:ext>
            </a:extLst>
          </a:blip>
          <a:srcRect t="2077" b="2077"/>
          <a:stretch>
            <a:fillRect/>
          </a:stretch>
        </p:blipFill>
        <p:spPr>
          <a:xfrm>
            <a:off x="0" y="260350"/>
            <a:ext cx="9036050" cy="4467225"/>
          </a:xfrm>
        </p:spPr>
      </p:pic>
      <p:sp>
        <p:nvSpPr>
          <p:cNvPr id="6" name="Espaço Reservado para Texto 5"/>
          <p:cNvSpPr>
            <a:spLocks noGrp="1"/>
          </p:cNvSpPr>
          <p:nvPr>
            <p:ph type="body" sz="half" idx="2"/>
          </p:nvPr>
        </p:nvSpPr>
        <p:spPr/>
        <p:txBody>
          <a:bodyPr/>
          <a:lstStyle/>
          <a:p>
            <a:r>
              <a:rPr lang="pt-BR" dirty="0"/>
              <a:t>http://portal.mec.gov.br/index.php</a:t>
            </a:r>
          </a:p>
        </p:txBody>
      </p:sp>
    </p:spTree>
    <p:extLst>
      <p:ext uri="{BB962C8B-B14F-4D97-AF65-F5344CB8AC3E}">
        <p14:creationId xmlns:p14="http://schemas.microsoft.com/office/powerpoint/2010/main" val="2119520817"/>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a:xfrm>
            <a:off x="1792288" y="4800600"/>
            <a:ext cx="5486400" cy="788640"/>
          </a:xfrm>
        </p:spPr>
        <p:txBody>
          <a:bodyPr>
            <a:normAutofit fontScale="90000"/>
          </a:bodyPr>
          <a:lstStyle/>
          <a:p>
            <a:r>
              <a:rPr lang="pt-BR" dirty="0" smtClean="0"/>
              <a:t/>
            </a:r>
            <a:br>
              <a:rPr lang="pt-BR" dirty="0" smtClean="0"/>
            </a:br>
            <a:r>
              <a:rPr lang="pt-BR" dirty="0"/>
              <a:t/>
            </a:r>
            <a:br>
              <a:rPr lang="pt-BR" dirty="0"/>
            </a:br>
            <a:r>
              <a:rPr lang="pt-BR" dirty="0" smtClean="0"/>
              <a:t/>
            </a:r>
            <a:br>
              <a:rPr lang="pt-BR" dirty="0" smtClean="0"/>
            </a:br>
            <a:r>
              <a:rPr lang="pt-BR" dirty="0"/>
              <a:t/>
            </a:r>
            <a:br>
              <a:rPr lang="pt-BR" dirty="0"/>
            </a:br>
            <a:r>
              <a:rPr lang="pt-BR" dirty="0" smtClean="0"/>
              <a:t/>
            </a:r>
            <a:br>
              <a:rPr lang="pt-BR" dirty="0" smtClean="0"/>
            </a:br>
            <a:r>
              <a:rPr lang="pt-BR" dirty="0"/>
              <a:t/>
            </a:r>
            <a:br>
              <a:rPr lang="pt-BR" dirty="0"/>
            </a:br>
            <a:r>
              <a:rPr lang="pt-BR" dirty="0" smtClean="0"/>
              <a:t/>
            </a:r>
            <a:br>
              <a:rPr lang="pt-BR" dirty="0" smtClean="0"/>
            </a:br>
            <a:r>
              <a:rPr lang="pt-BR" dirty="0" smtClean="0"/>
              <a:t>Site do projeto </a:t>
            </a:r>
            <a:r>
              <a:rPr lang="pt-BR" dirty="0" err="1" smtClean="0"/>
              <a:t>Intermeios</a:t>
            </a:r>
            <a:r>
              <a:rPr lang="pt-BR" dirty="0" smtClean="0"/>
              <a:t>- FAU USP: informação em destaque aparece em cinza no fundo preto</a:t>
            </a:r>
            <a:r>
              <a:rPr lang="pt-BR" u="sng" dirty="0" smtClean="0"/>
              <a:t/>
            </a:r>
            <a:br>
              <a:rPr lang="pt-BR" u="sng" dirty="0" smtClean="0"/>
            </a:br>
            <a:endParaRPr lang="pt-BR" u="sng" dirty="0"/>
          </a:p>
        </p:txBody>
      </p:sp>
      <p:pic>
        <p:nvPicPr>
          <p:cNvPr id="9" name="Espaço Reservado para Imagem 8"/>
          <p:cNvPicPr>
            <a:picLocks noGrp="1" noChangeAspect="1"/>
          </p:cNvPicPr>
          <p:nvPr>
            <p:ph type="pic" idx="1"/>
          </p:nvPr>
        </p:nvPicPr>
        <p:blipFill>
          <a:blip r:embed="rId2" cstate="print">
            <a:extLst>
              <a:ext uri="{28A0092B-C50C-407E-A947-70E740481C1C}">
                <a14:useLocalDpi xmlns:a14="http://schemas.microsoft.com/office/drawing/2010/main" val="0"/>
              </a:ext>
            </a:extLst>
          </a:blip>
          <a:srcRect t="3762" b="3762"/>
          <a:stretch>
            <a:fillRect/>
          </a:stretch>
        </p:blipFill>
        <p:spPr>
          <a:xfrm>
            <a:off x="0" y="404813"/>
            <a:ext cx="9144000" cy="4322762"/>
          </a:xfrm>
        </p:spPr>
      </p:pic>
      <p:sp>
        <p:nvSpPr>
          <p:cNvPr id="7" name="Espaço Reservado para Texto 6"/>
          <p:cNvSpPr>
            <a:spLocks noGrp="1"/>
          </p:cNvSpPr>
          <p:nvPr>
            <p:ph type="body" sz="half" idx="2"/>
          </p:nvPr>
        </p:nvSpPr>
        <p:spPr/>
        <p:txBody>
          <a:bodyPr/>
          <a:lstStyle/>
          <a:p>
            <a:r>
              <a:rPr lang="pt-BR" dirty="0">
                <a:hlinkClick r:id="rId3"/>
              </a:rPr>
              <a:t>http://www.fau.usp.br/intermeios</a:t>
            </a:r>
            <a:r>
              <a:rPr lang="pt-BR" dirty="0" smtClean="0">
                <a:hlinkClick r:id="rId3"/>
              </a:rPr>
              <a:t>/</a:t>
            </a:r>
            <a:endParaRPr lang="pt-BR" dirty="0" smtClean="0"/>
          </a:p>
          <a:p>
            <a:endParaRPr lang="pt-BR" dirty="0"/>
          </a:p>
        </p:txBody>
      </p:sp>
    </p:spTree>
    <p:extLst>
      <p:ext uri="{BB962C8B-B14F-4D97-AF65-F5344CB8AC3E}">
        <p14:creationId xmlns:p14="http://schemas.microsoft.com/office/powerpoint/2010/main" val="34609221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p:cNvPicPr>
            <a:picLocks noChangeAspect="1"/>
          </p:cNvPicPr>
          <p:nvPr/>
        </p:nvPicPr>
        <p:blipFill>
          <a:blip r:embed="rId3" cstate="print"/>
          <a:stretch>
            <a:fillRect/>
          </a:stretch>
        </p:blipFill>
        <p:spPr>
          <a:xfrm>
            <a:off x="0" y="1717011"/>
            <a:ext cx="9144000" cy="5140989"/>
          </a:xfrm>
          <a:prstGeom prst="rect">
            <a:avLst/>
          </a:prstGeom>
        </p:spPr>
      </p:pic>
      <p:sp>
        <p:nvSpPr>
          <p:cNvPr id="4" name="Retângulo 3"/>
          <p:cNvSpPr/>
          <p:nvPr/>
        </p:nvSpPr>
        <p:spPr>
          <a:xfrm>
            <a:off x="2627784" y="692696"/>
            <a:ext cx="3720955" cy="369332"/>
          </a:xfrm>
          <a:prstGeom prst="rect">
            <a:avLst/>
          </a:prstGeom>
        </p:spPr>
        <p:txBody>
          <a:bodyPr wrap="none">
            <a:spAutoFit/>
          </a:bodyPr>
          <a:lstStyle/>
          <a:p>
            <a:r>
              <a:rPr lang="pt-BR" dirty="0"/>
              <a:t>https://www.apple.com/accessibility/</a:t>
            </a:r>
          </a:p>
        </p:txBody>
      </p:sp>
    </p:spTree>
    <p:extLst>
      <p:ext uri="{BB962C8B-B14F-4D97-AF65-F5344CB8AC3E}">
        <p14:creationId xmlns:p14="http://schemas.microsoft.com/office/powerpoint/2010/main" val="4077566104"/>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722313" y="4391696"/>
            <a:ext cx="7772400" cy="1377279"/>
          </a:xfrm>
          <a:solidFill>
            <a:schemeClr val="accent3"/>
          </a:solidFill>
        </p:spPr>
        <p:style>
          <a:lnRef idx="2">
            <a:schemeClr val="accent2">
              <a:shade val="50000"/>
            </a:schemeClr>
          </a:lnRef>
          <a:fillRef idx="1">
            <a:schemeClr val="accent2"/>
          </a:fillRef>
          <a:effectRef idx="0">
            <a:schemeClr val="accent2"/>
          </a:effectRef>
          <a:fontRef idx="minor">
            <a:schemeClr val="lt1"/>
          </a:fontRef>
        </p:style>
        <p:txBody>
          <a:bodyPr/>
          <a:lstStyle/>
          <a:p>
            <a:r>
              <a:rPr lang="pt-BR" dirty="0" smtClean="0"/>
              <a:t>Princípio 2: operável</a:t>
            </a:r>
            <a:endParaRPr lang="pt-BR" dirty="0"/>
          </a:p>
        </p:txBody>
      </p:sp>
      <p:sp>
        <p:nvSpPr>
          <p:cNvPr id="5" name="Espaço Reservado para Texto 4"/>
          <p:cNvSpPr>
            <a:spLocks noGrp="1"/>
          </p:cNvSpPr>
          <p:nvPr>
            <p:ph type="body" idx="1"/>
          </p:nvPr>
        </p:nvSpPr>
        <p:spPr/>
        <p:txBody>
          <a:bodyPr/>
          <a:lstStyle/>
          <a:p>
            <a:r>
              <a:rPr lang="pt-BR" b="1" dirty="0"/>
              <a:t>Os componentes de interface de usuário e a navegação devem ser operáveis.</a:t>
            </a:r>
            <a:endParaRPr lang="pt-BR" dirty="0"/>
          </a:p>
        </p:txBody>
      </p:sp>
    </p:spTree>
    <p:extLst>
      <p:ext uri="{BB962C8B-B14F-4D97-AF65-F5344CB8AC3E}">
        <p14:creationId xmlns:p14="http://schemas.microsoft.com/office/powerpoint/2010/main" val="718446105"/>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pt-BR" dirty="0"/>
          </a:p>
        </p:txBody>
      </p:sp>
      <p:sp>
        <p:nvSpPr>
          <p:cNvPr id="3" name="Espaço Reservado para Texto 2"/>
          <p:cNvSpPr>
            <a:spLocks noGrp="1"/>
          </p:cNvSpPr>
          <p:nvPr>
            <p:ph type="body" idx="1"/>
          </p:nvPr>
        </p:nvSpPr>
        <p:spPr>
          <a:xfrm>
            <a:off x="722313" y="1988841"/>
            <a:ext cx="7772400" cy="2418060"/>
          </a:xfrm>
        </p:spPr>
        <p:style>
          <a:lnRef idx="1">
            <a:schemeClr val="accent3"/>
          </a:lnRef>
          <a:fillRef idx="2">
            <a:schemeClr val="accent3"/>
          </a:fillRef>
          <a:effectRef idx="1">
            <a:schemeClr val="accent3"/>
          </a:effectRef>
          <a:fontRef idx="minor">
            <a:schemeClr val="dk1"/>
          </a:fontRef>
        </p:style>
        <p:txBody>
          <a:bodyPr>
            <a:normAutofit/>
          </a:bodyPr>
          <a:lstStyle/>
          <a:p>
            <a:r>
              <a:rPr lang="pt-BR" sz="2400" b="1" dirty="0">
                <a:solidFill>
                  <a:schemeClr val="tx1"/>
                </a:solidFill>
              </a:rPr>
              <a:t>Diretriz 2.1 Acessível por Teclado: Fazer com que toda funcionalidade fique disponível a partir de um teclado.</a:t>
            </a:r>
            <a:endParaRPr lang="pt-BR" sz="2400" dirty="0">
              <a:solidFill>
                <a:schemeClr val="tx1"/>
              </a:solidFill>
            </a:endParaRPr>
          </a:p>
        </p:txBody>
      </p:sp>
    </p:spTree>
    <p:extLst>
      <p:ext uri="{BB962C8B-B14F-4D97-AF65-F5344CB8AC3E}">
        <p14:creationId xmlns:p14="http://schemas.microsoft.com/office/powerpoint/2010/main" val="3418717499"/>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457200" y="2857500"/>
            <a:ext cx="8229600" cy="1143000"/>
          </a:xfrm>
        </p:spPr>
        <p:txBody>
          <a:bodyPr>
            <a:normAutofit fontScale="90000"/>
          </a:bodyPr>
          <a:lstStyle/>
          <a:p>
            <a:pPr algn="l"/>
            <a:r>
              <a:rPr lang="pt-BR" dirty="0" smtClean="0"/>
              <a:t>CS 2.1.1  (Nível A)</a:t>
            </a:r>
            <a:br>
              <a:rPr lang="pt-BR" dirty="0" smtClean="0"/>
            </a:br>
            <a:r>
              <a:rPr lang="pt-BR" dirty="0" smtClean="0"/>
              <a:t>Teclado</a:t>
            </a:r>
            <a:r>
              <a:rPr lang="pt-BR" dirty="0"/>
              <a:t>: Toda a funcionalidade do conteúdo é operável através de uma interface de teclado sem requerer temporizações específicas para digitação individual, exceto quando a função subjacente requer entrada de dados que dependa da cadeia de movimento do usuário e não apenas dos pontos finais. </a:t>
            </a:r>
          </a:p>
        </p:txBody>
      </p:sp>
    </p:spTree>
    <p:extLst>
      <p:ext uri="{BB962C8B-B14F-4D97-AF65-F5344CB8AC3E}">
        <p14:creationId xmlns:p14="http://schemas.microsoft.com/office/powerpoint/2010/main" val="1666310292"/>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Exceção</a:t>
            </a:r>
            <a:endParaRPr lang="pt-BR" dirty="0"/>
          </a:p>
        </p:txBody>
      </p:sp>
      <p:sp>
        <p:nvSpPr>
          <p:cNvPr id="3" name="Espaço Reservado para Conteúdo 2"/>
          <p:cNvSpPr>
            <a:spLocks noGrp="1"/>
          </p:cNvSpPr>
          <p:nvPr>
            <p:ph idx="1"/>
          </p:nvPr>
        </p:nvSpPr>
        <p:spPr/>
        <p:txBody>
          <a:bodyPr/>
          <a:lstStyle/>
          <a:p>
            <a:r>
              <a:rPr lang="pt-BR" dirty="0" smtClean="0"/>
              <a:t>Pintura e desenho à mão livre</a:t>
            </a:r>
          </a:p>
          <a:p>
            <a:r>
              <a:rPr lang="pt-BR" dirty="0" smtClean="0"/>
              <a:t>Controle contínuo (por exemplo, voar um helicóptero)</a:t>
            </a:r>
            <a:endParaRPr lang="pt-BR" dirty="0"/>
          </a:p>
        </p:txBody>
      </p:sp>
    </p:spTree>
    <p:extLst>
      <p:ext uri="{BB962C8B-B14F-4D97-AF65-F5344CB8AC3E}">
        <p14:creationId xmlns:p14="http://schemas.microsoft.com/office/powerpoint/2010/main" val="321744418"/>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normAutofit fontScale="90000"/>
          </a:bodyPr>
          <a:lstStyle/>
          <a:p>
            <a:r>
              <a:rPr lang="pt-BR" dirty="0" smtClean="0"/>
              <a:t>Site da Editora Letra e Ponto- Navegação via teclado ineficiente</a:t>
            </a:r>
            <a:endParaRPr lang="pt-BR" dirty="0"/>
          </a:p>
        </p:txBody>
      </p:sp>
      <p:pic>
        <p:nvPicPr>
          <p:cNvPr id="7" name="Espaço Reservado para Imagem 6"/>
          <p:cNvPicPr>
            <a:picLocks noGrp="1" noChangeAspect="1"/>
          </p:cNvPicPr>
          <p:nvPr>
            <p:ph type="pic" idx="1"/>
          </p:nvPr>
        </p:nvPicPr>
        <p:blipFill>
          <a:blip r:embed="rId2" cstate="print">
            <a:extLst>
              <a:ext uri="{28A0092B-C50C-407E-A947-70E740481C1C}">
                <a14:useLocalDpi xmlns:a14="http://schemas.microsoft.com/office/drawing/2010/main" val="0"/>
              </a:ext>
            </a:extLst>
          </a:blip>
          <a:srcRect t="2772" b="2772"/>
          <a:stretch>
            <a:fillRect/>
          </a:stretch>
        </p:blipFill>
        <p:spPr>
          <a:xfrm>
            <a:off x="107950" y="260350"/>
            <a:ext cx="8928100" cy="4467225"/>
          </a:xfrm>
        </p:spPr>
      </p:pic>
      <p:sp>
        <p:nvSpPr>
          <p:cNvPr id="6" name="Espaço Reservado para Texto 5"/>
          <p:cNvSpPr>
            <a:spLocks noGrp="1"/>
          </p:cNvSpPr>
          <p:nvPr>
            <p:ph type="body" sz="half" idx="2"/>
          </p:nvPr>
        </p:nvSpPr>
        <p:spPr/>
        <p:txBody>
          <a:bodyPr/>
          <a:lstStyle/>
          <a:p>
            <a:r>
              <a:rPr lang="pt-BR" dirty="0">
                <a:hlinkClick r:id="rId3"/>
              </a:rPr>
              <a:t>http://www.letraeponto.com.br/#</a:t>
            </a:r>
            <a:r>
              <a:rPr lang="pt-BR" dirty="0" smtClean="0">
                <a:hlinkClick r:id="rId3"/>
              </a:rPr>
              <a:t>topo</a:t>
            </a:r>
            <a:endParaRPr lang="pt-BR" dirty="0" smtClean="0"/>
          </a:p>
          <a:p>
            <a:endParaRPr lang="pt-BR" dirty="0"/>
          </a:p>
        </p:txBody>
      </p:sp>
    </p:spTree>
    <p:extLst>
      <p:ext uri="{BB962C8B-B14F-4D97-AF65-F5344CB8AC3E}">
        <p14:creationId xmlns:p14="http://schemas.microsoft.com/office/powerpoint/2010/main" val="1582067455"/>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251520" y="2780928"/>
            <a:ext cx="8229600" cy="1143000"/>
          </a:xfrm>
        </p:spPr>
        <p:txBody>
          <a:bodyPr>
            <a:noAutofit/>
          </a:bodyPr>
          <a:lstStyle/>
          <a:p>
            <a:pPr algn="l"/>
            <a:r>
              <a:rPr lang="pt-BR" sz="3200" dirty="0" smtClean="0"/>
              <a:t>CS 2.1.2  (Nível A)</a:t>
            </a:r>
            <a:br>
              <a:rPr lang="pt-BR" sz="3200" dirty="0" smtClean="0"/>
            </a:br>
            <a:r>
              <a:rPr lang="pt-BR" sz="3200" dirty="0"/>
              <a:t>Sem Bloqueio do Teclado: Se o foco do teclado puder ser movido para um componente da página utilizando uma interface de teclado, então o foco pode ser retirado desse componente utilizando apenas uma interface de teclado e, se for necessário mais do que as setas do cursor ou tabulação ou outros métodos de saída normalmente utilizados, o usuário deve ser informado sobre o método para retirar o foco. </a:t>
            </a:r>
          </a:p>
        </p:txBody>
      </p:sp>
    </p:spTree>
    <p:extLst>
      <p:ext uri="{BB962C8B-B14F-4D97-AF65-F5344CB8AC3E}">
        <p14:creationId xmlns:p14="http://schemas.microsoft.com/office/powerpoint/2010/main" val="2526803958"/>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Erros comuns</a:t>
            </a:r>
            <a:endParaRPr lang="pt-BR" dirty="0"/>
          </a:p>
        </p:txBody>
      </p:sp>
      <p:sp>
        <p:nvSpPr>
          <p:cNvPr id="3" name="Espaço Reservado para Conteúdo 2"/>
          <p:cNvSpPr>
            <a:spLocks noGrp="1"/>
          </p:cNvSpPr>
          <p:nvPr>
            <p:ph idx="1"/>
          </p:nvPr>
        </p:nvSpPr>
        <p:spPr/>
        <p:txBody>
          <a:bodyPr/>
          <a:lstStyle/>
          <a:p>
            <a:r>
              <a:rPr lang="pt-BR" dirty="0" smtClean="0"/>
              <a:t>Plug-ins</a:t>
            </a:r>
          </a:p>
          <a:p>
            <a:r>
              <a:rPr lang="pt-BR" dirty="0" smtClean="0"/>
              <a:t>Imagens de propaganda</a:t>
            </a:r>
          </a:p>
          <a:p>
            <a:r>
              <a:rPr lang="pt-BR" dirty="0" smtClean="0"/>
              <a:t>Pop-ups</a:t>
            </a:r>
          </a:p>
          <a:p>
            <a:endParaRPr lang="pt-BR" dirty="0"/>
          </a:p>
        </p:txBody>
      </p:sp>
    </p:spTree>
    <p:extLst>
      <p:ext uri="{BB962C8B-B14F-4D97-AF65-F5344CB8AC3E}">
        <p14:creationId xmlns:p14="http://schemas.microsoft.com/office/powerpoint/2010/main" val="2376581475"/>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pt-BR" dirty="0"/>
          </a:p>
        </p:txBody>
      </p:sp>
      <p:sp>
        <p:nvSpPr>
          <p:cNvPr id="3" name="Espaço Reservado para Texto 2"/>
          <p:cNvSpPr>
            <a:spLocks noGrp="1"/>
          </p:cNvSpPr>
          <p:nvPr>
            <p:ph type="body" idx="1"/>
          </p:nvPr>
        </p:nvSpPr>
        <p:spPr>
          <a:xfrm>
            <a:off x="722313" y="1988841"/>
            <a:ext cx="7772400" cy="2418060"/>
          </a:xfrm>
        </p:spPr>
        <p:style>
          <a:lnRef idx="1">
            <a:schemeClr val="accent3"/>
          </a:lnRef>
          <a:fillRef idx="2">
            <a:schemeClr val="accent3"/>
          </a:fillRef>
          <a:effectRef idx="1">
            <a:schemeClr val="accent3"/>
          </a:effectRef>
          <a:fontRef idx="minor">
            <a:schemeClr val="dk1"/>
          </a:fontRef>
        </p:style>
        <p:txBody>
          <a:bodyPr>
            <a:normAutofit/>
          </a:bodyPr>
          <a:lstStyle/>
          <a:p>
            <a:r>
              <a:rPr lang="pt-BR" sz="2400" b="1" dirty="0">
                <a:solidFill>
                  <a:schemeClr val="tx1"/>
                </a:solidFill>
              </a:rPr>
              <a:t>Diretriz 2.2 Tempo Suficiente: Fornecer aos usuários tempo suficiente para ler e utilizar o conteúdo.</a:t>
            </a:r>
            <a:endParaRPr lang="pt-BR" sz="2400" dirty="0">
              <a:solidFill>
                <a:schemeClr val="tx1"/>
              </a:solidFill>
            </a:endParaRPr>
          </a:p>
        </p:txBody>
      </p:sp>
    </p:spTree>
    <p:extLst>
      <p:ext uri="{BB962C8B-B14F-4D97-AF65-F5344CB8AC3E}">
        <p14:creationId xmlns:p14="http://schemas.microsoft.com/office/powerpoint/2010/main" val="672651243"/>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395536" y="1196752"/>
            <a:ext cx="8229600" cy="5328592"/>
          </a:xfrm>
        </p:spPr>
        <p:txBody>
          <a:bodyPr>
            <a:noAutofit/>
          </a:bodyPr>
          <a:lstStyle/>
          <a:p>
            <a:pPr algn="l"/>
            <a:r>
              <a:rPr lang="pt-BR" sz="3200" dirty="0" smtClean="0"/>
              <a:t>CS 2.2.1  (Nível A)</a:t>
            </a:r>
            <a:br>
              <a:rPr lang="pt-BR" sz="3200" dirty="0" smtClean="0"/>
            </a:br>
            <a:r>
              <a:rPr lang="pt-BR" sz="3200" dirty="0" smtClean="0"/>
              <a:t>Ajustável </a:t>
            </a:r>
            <a:r>
              <a:rPr lang="pt-BR" sz="3200" dirty="0"/>
              <a:t>por Temporização: Para cada limite de tempo definido pelo conteúdo, no mínimo, uma das seguintes afirmações é verdadeira: </a:t>
            </a:r>
            <a:br>
              <a:rPr lang="pt-BR" sz="3200" dirty="0"/>
            </a:br>
            <a:r>
              <a:rPr lang="pt-BR" sz="3200" dirty="0" smtClean="0"/>
              <a:t>•</a:t>
            </a:r>
            <a:r>
              <a:rPr lang="pt-BR" sz="2800" dirty="0" smtClean="0"/>
              <a:t>É possível desligar</a:t>
            </a:r>
            <a:br>
              <a:rPr lang="pt-BR" sz="2800" dirty="0" smtClean="0"/>
            </a:br>
            <a:r>
              <a:rPr lang="pt-BR" sz="2800" dirty="0" smtClean="0"/>
              <a:t>•</a:t>
            </a:r>
            <a:r>
              <a:rPr lang="pt-BR" sz="2800" dirty="0"/>
              <a:t> É possível a</a:t>
            </a:r>
            <a:r>
              <a:rPr lang="pt-BR" sz="2800" dirty="0" smtClean="0"/>
              <a:t>justar</a:t>
            </a:r>
            <a:br>
              <a:rPr lang="pt-BR" sz="2800" dirty="0" smtClean="0"/>
            </a:br>
            <a:r>
              <a:rPr lang="pt-BR" sz="2800" dirty="0" smtClean="0"/>
              <a:t>•</a:t>
            </a:r>
            <a:r>
              <a:rPr lang="pt-BR" sz="2800" dirty="0"/>
              <a:t> É possível </a:t>
            </a:r>
            <a:r>
              <a:rPr lang="pt-BR" sz="2800" dirty="0" smtClean="0"/>
              <a:t>prolongar</a:t>
            </a:r>
            <a:r>
              <a:rPr lang="pt-BR" sz="2800" dirty="0"/>
              <a:t/>
            </a:r>
            <a:br>
              <a:rPr lang="pt-BR" sz="2800" dirty="0"/>
            </a:br>
            <a:r>
              <a:rPr lang="pt-BR" sz="2800" dirty="0"/>
              <a:t>•Exceção </a:t>
            </a:r>
            <a:r>
              <a:rPr lang="pt-BR" sz="2800" dirty="0" smtClean="0"/>
              <a:t>do tempo </a:t>
            </a:r>
            <a:r>
              <a:rPr lang="pt-BR" sz="2800" dirty="0"/>
              <a:t>r</a:t>
            </a:r>
            <a:r>
              <a:rPr lang="pt-BR" sz="2800" dirty="0" smtClean="0"/>
              <a:t>eal</a:t>
            </a:r>
            <a:br>
              <a:rPr lang="pt-BR" sz="2800" dirty="0" smtClean="0"/>
            </a:br>
            <a:r>
              <a:rPr lang="pt-BR" sz="2800" dirty="0" smtClean="0"/>
              <a:t>•Exceção essencial </a:t>
            </a:r>
            <a:br>
              <a:rPr lang="pt-BR" sz="2800" dirty="0" smtClean="0"/>
            </a:br>
            <a:r>
              <a:rPr lang="pt-BR" sz="2800" dirty="0" smtClean="0"/>
              <a:t>•</a:t>
            </a:r>
            <a:r>
              <a:rPr lang="pt-BR" sz="2800" dirty="0"/>
              <a:t>Exceção de 20 </a:t>
            </a:r>
            <a:r>
              <a:rPr lang="pt-BR" sz="2800" dirty="0" smtClean="0"/>
              <a:t>horas</a:t>
            </a:r>
            <a:endParaRPr lang="pt-BR" sz="2800" dirty="0"/>
          </a:p>
        </p:txBody>
      </p:sp>
    </p:spTree>
    <p:extLst>
      <p:ext uri="{BB962C8B-B14F-4D97-AF65-F5344CB8AC3E}">
        <p14:creationId xmlns:p14="http://schemas.microsoft.com/office/powerpoint/2010/main" val="541640527"/>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323528" y="3356992"/>
            <a:ext cx="8229600" cy="1143000"/>
          </a:xfrm>
        </p:spPr>
        <p:txBody>
          <a:bodyPr>
            <a:noAutofit/>
          </a:bodyPr>
          <a:lstStyle/>
          <a:p>
            <a:pPr algn="l"/>
            <a:r>
              <a:rPr lang="pt-BR" sz="3200" dirty="0" smtClean="0"/>
              <a:t>CS 2.2.2  (Nível A)</a:t>
            </a:r>
            <a:br>
              <a:rPr lang="pt-BR" sz="3200" dirty="0" smtClean="0"/>
            </a:br>
            <a:r>
              <a:rPr lang="pt-BR" sz="3200" dirty="0" smtClean="0"/>
              <a:t>Colocar </a:t>
            </a:r>
            <a:r>
              <a:rPr lang="pt-BR" sz="3200" dirty="0"/>
              <a:t>em Pausa, Parar, Ocultar: Para informações em movimento, em modo intermitente, em deslocamento ou em atualização automática, todas as seguintes afirmações são verdadeiras:</a:t>
            </a:r>
            <a:br>
              <a:rPr lang="pt-BR" sz="3200" dirty="0"/>
            </a:br>
            <a:r>
              <a:rPr lang="pt-BR" sz="3200" dirty="0"/>
              <a:t>•</a:t>
            </a:r>
            <a:r>
              <a:rPr lang="pt-BR" sz="2400" dirty="0"/>
              <a:t>Em movimento, em </a:t>
            </a:r>
            <a:r>
              <a:rPr lang="pt-BR" sz="2400" dirty="0" smtClean="0"/>
              <a:t>modo intermitente</a:t>
            </a:r>
            <a:r>
              <a:rPr lang="pt-BR" sz="2400" dirty="0"/>
              <a:t>, em deslocamento: Para quaisquer informações </a:t>
            </a:r>
            <a:r>
              <a:rPr lang="pt-BR" sz="2400" dirty="0" smtClean="0"/>
              <a:t>que </a:t>
            </a:r>
            <a:br>
              <a:rPr lang="pt-BR" sz="2400" dirty="0" smtClean="0"/>
            </a:br>
            <a:r>
              <a:rPr lang="pt-BR" sz="2400" dirty="0" smtClean="0"/>
              <a:t>(</a:t>
            </a:r>
            <a:r>
              <a:rPr lang="pt-BR" sz="2400" dirty="0"/>
              <a:t>1) sejam iniciadas automaticamente</a:t>
            </a:r>
            <a:r>
              <a:rPr lang="pt-BR" sz="2400" dirty="0" smtClean="0"/>
              <a:t>,</a:t>
            </a:r>
            <a:br>
              <a:rPr lang="pt-BR" sz="2400" dirty="0" smtClean="0"/>
            </a:br>
            <a:r>
              <a:rPr lang="pt-BR" sz="2400" dirty="0" smtClean="0"/>
              <a:t>(</a:t>
            </a:r>
            <a:r>
              <a:rPr lang="pt-BR" sz="2400" dirty="0"/>
              <a:t>2) durem mais de cinco segundos, </a:t>
            </a:r>
            <a:r>
              <a:rPr lang="pt-BR" sz="2400" dirty="0" smtClean="0"/>
              <a:t>e</a:t>
            </a:r>
            <a:br>
              <a:rPr lang="pt-BR" sz="2400" dirty="0" smtClean="0"/>
            </a:br>
            <a:r>
              <a:rPr lang="pt-BR" sz="2400" dirty="0" smtClean="0"/>
              <a:t>(3</a:t>
            </a:r>
            <a:r>
              <a:rPr lang="pt-BR" sz="2400" dirty="0"/>
              <a:t>) sejam apresentadas em paralelo com outro </a:t>
            </a:r>
            <a:r>
              <a:rPr lang="pt-BR" sz="2400" dirty="0" smtClean="0"/>
              <a:t>conteúdo</a:t>
            </a:r>
            <a:br>
              <a:rPr lang="pt-BR" sz="2400" dirty="0" smtClean="0"/>
            </a:br>
            <a:r>
              <a:rPr lang="pt-BR" sz="2400" dirty="0" smtClean="0"/>
              <a:t>existe </a:t>
            </a:r>
            <a:r>
              <a:rPr lang="pt-BR" sz="2400" dirty="0"/>
              <a:t>um mecanismo para o usuário colocar em pausa, parar, ou ocultar as mesmas, a menos que o movimento, o modo intermitente ou o deslocamento façam parte de uma atividade, na qual sejam essenciais; e</a:t>
            </a:r>
            <a:br>
              <a:rPr lang="pt-BR" sz="2400" dirty="0"/>
            </a:br>
            <a:r>
              <a:rPr lang="pt-BR" sz="3200" dirty="0" smtClean="0"/>
              <a:t/>
            </a:r>
            <a:br>
              <a:rPr lang="pt-BR" sz="3200" dirty="0" smtClean="0"/>
            </a:br>
            <a:endParaRPr lang="pt-BR" sz="3200" dirty="0"/>
          </a:p>
        </p:txBody>
      </p:sp>
    </p:spTree>
    <p:extLst>
      <p:ext uri="{BB962C8B-B14F-4D97-AF65-F5344CB8AC3E}">
        <p14:creationId xmlns:p14="http://schemas.microsoft.com/office/powerpoint/2010/main" val="313686323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pt-BR" dirty="0" smtClean="0"/>
              <a:t>Recursos de tecnologia </a:t>
            </a:r>
            <a:r>
              <a:rPr lang="pt-BR" dirty="0" err="1" smtClean="0"/>
              <a:t>assistiva</a:t>
            </a:r>
            <a:endParaRPr lang="pt-BR" dirty="0"/>
          </a:p>
        </p:txBody>
      </p:sp>
      <p:sp>
        <p:nvSpPr>
          <p:cNvPr id="5" name="Espaço Reservado para Texto 4"/>
          <p:cNvSpPr>
            <a:spLocks noGrp="1"/>
          </p:cNvSpPr>
          <p:nvPr>
            <p:ph type="body" idx="1"/>
          </p:nvPr>
        </p:nvSpPr>
        <p:spPr/>
        <p:txBody>
          <a:bodyPr/>
          <a:lstStyle/>
          <a:p>
            <a:endParaRPr lang="pt-BR"/>
          </a:p>
        </p:txBody>
      </p:sp>
    </p:spTree>
    <p:extLst>
      <p:ext uri="{BB962C8B-B14F-4D97-AF65-F5344CB8AC3E}">
        <p14:creationId xmlns:p14="http://schemas.microsoft.com/office/powerpoint/2010/main" val="2641619334"/>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Deslocamento</a:t>
            </a:r>
            <a:endParaRPr lang="pt-BR" dirty="0"/>
          </a:p>
        </p:txBody>
      </p:sp>
      <p:pic>
        <p:nvPicPr>
          <p:cNvPr id="4" name="Espaço Reservado para Conteúdo 3">
            <a:hlinkClick r:id="rId2"/>
          </p:cNvPr>
          <p:cNvPicPr>
            <a:picLocks noGrp="1" noChangeAspect="1"/>
          </p:cNvPicPr>
          <p:nvPr>
            <p:ph idx="1"/>
          </p:nvPr>
        </p:nvPicPr>
        <p:blipFill>
          <a:blip r:embed="rId3" cstate="print"/>
          <a:stretch>
            <a:fillRect/>
          </a:stretch>
        </p:blipFill>
        <p:spPr>
          <a:xfrm>
            <a:off x="2260267" y="1196752"/>
            <a:ext cx="4623465" cy="3905130"/>
          </a:xfrm>
          <a:prstGeom prst="rect">
            <a:avLst/>
          </a:prstGeom>
        </p:spPr>
      </p:pic>
    </p:spTree>
    <p:extLst>
      <p:ext uri="{BB962C8B-B14F-4D97-AF65-F5344CB8AC3E}">
        <p14:creationId xmlns:p14="http://schemas.microsoft.com/office/powerpoint/2010/main" val="2712670001"/>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323528" y="3356992"/>
            <a:ext cx="8229600" cy="1143000"/>
          </a:xfrm>
        </p:spPr>
        <p:txBody>
          <a:bodyPr>
            <a:noAutofit/>
          </a:bodyPr>
          <a:lstStyle/>
          <a:p>
            <a:pPr algn="l"/>
            <a:r>
              <a:rPr lang="pt-BR" sz="3200" dirty="0" smtClean="0"/>
              <a:t>CS 2.2.2  (Nível A) - continuação</a:t>
            </a:r>
            <a:br>
              <a:rPr lang="pt-BR" sz="3200" dirty="0" smtClean="0"/>
            </a:br>
            <a:r>
              <a:rPr lang="pt-BR" sz="3200" dirty="0" smtClean="0"/>
              <a:t>Colocar </a:t>
            </a:r>
            <a:r>
              <a:rPr lang="pt-BR" sz="3200" dirty="0"/>
              <a:t>em Pausa, Parar, Ocultar: Para informações em movimento, em modo intermitente, em deslocamento ou em atualização automática, todas as seguintes afirmações são verdadeiras</a:t>
            </a:r>
            <a:r>
              <a:rPr lang="pt-BR" sz="3200" dirty="0" smtClean="0"/>
              <a:t>:</a:t>
            </a:r>
            <a:br>
              <a:rPr lang="pt-BR" sz="3200" dirty="0" smtClean="0"/>
            </a:br>
            <a:r>
              <a:rPr lang="pt-BR" sz="3200" dirty="0"/>
              <a:t/>
            </a:r>
            <a:br>
              <a:rPr lang="pt-BR" sz="3200" dirty="0"/>
            </a:br>
            <a:r>
              <a:rPr lang="pt-BR" sz="2400" dirty="0" smtClean="0"/>
              <a:t>•</a:t>
            </a:r>
            <a:r>
              <a:rPr lang="pt-BR" sz="2400" dirty="0"/>
              <a:t>Em atualização automática: Para quaisquer informações em atualização automática, </a:t>
            </a:r>
            <a:r>
              <a:rPr lang="pt-BR" sz="2400" dirty="0" smtClean="0"/>
              <a:t>que</a:t>
            </a:r>
            <a:br>
              <a:rPr lang="pt-BR" sz="2400" dirty="0" smtClean="0"/>
            </a:br>
            <a:r>
              <a:rPr lang="pt-BR" sz="2400" dirty="0" smtClean="0"/>
              <a:t>(</a:t>
            </a:r>
            <a:r>
              <a:rPr lang="pt-BR" sz="2400" dirty="0"/>
              <a:t>1) sejam iniciadas automaticamente </a:t>
            </a:r>
            <a:r>
              <a:rPr lang="pt-BR" sz="2400" dirty="0" smtClean="0"/>
              <a:t>e</a:t>
            </a:r>
            <a:br>
              <a:rPr lang="pt-BR" sz="2400" dirty="0" smtClean="0"/>
            </a:br>
            <a:r>
              <a:rPr lang="pt-BR" sz="2400" dirty="0" smtClean="0"/>
              <a:t>(</a:t>
            </a:r>
            <a:r>
              <a:rPr lang="pt-BR" sz="2400" dirty="0"/>
              <a:t>2) sejam apresentadas em paralelo com outro conteúdo, existe um mecanismo para o usuário colocar em pausa, parar ou ocultar as mesmas, ou controlar a frequência da atualização, a menos que a atualização automática faça parte de uma atividade, onde é essencial.</a:t>
            </a:r>
            <a:br>
              <a:rPr lang="pt-BR" sz="2400" dirty="0"/>
            </a:br>
            <a:r>
              <a:rPr lang="pt-BR" sz="2400" dirty="0"/>
              <a:t/>
            </a:r>
            <a:br>
              <a:rPr lang="pt-BR" sz="2400" dirty="0"/>
            </a:br>
            <a:r>
              <a:rPr lang="pt-BR" sz="3200" dirty="0" smtClean="0"/>
              <a:t/>
            </a:r>
            <a:br>
              <a:rPr lang="pt-BR" sz="3200" dirty="0" smtClean="0"/>
            </a:br>
            <a:endParaRPr lang="pt-BR" sz="3200" dirty="0"/>
          </a:p>
        </p:txBody>
      </p:sp>
    </p:spTree>
    <p:extLst>
      <p:ext uri="{BB962C8B-B14F-4D97-AF65-F5344CB8AC3E}">
        <p14:creationId xmlns:p14="http://schemas.microsoft.com/office/powerpoint/2010/main" val="2384174391"/>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pt-BR" dirty="0"/>
          </a:p>
        </p:txBody>
      </p:sp>
      <p:sp>
        <p:nvSpPr>
          <p:cNvPr id="3" name="Espaço Reservado para Texto 2"/>
          <p:cNvSpPr>
            <a:spLocks noGrp="1"/>
          </p:cNvSpPr>
          <p:nvPr>
            <p:ph type="body" idx="1"/>
          </p:nvPr>
        </p:nvSpPr>
        <p:spPr>
          <a:xfrm>
            <a:off x="722313" y="1988841"/>
            <a:ext cx="7772400" cy="2418060"/>
          </a:xfrm>
        </p:spPr>
        <p:style>
          <a:lnRef idx="1">
            <a:schemeClr val="accent3"/>
          </a:lnRef>
          <a:fillRef idx="2">
            <a:schemeClr val="accent3"/>
          </a:fillRef>
          <a:effectRef idx="1">
            <a:schemeClr val="accent3"/>
          </a:effectRef>
          <a:fontRef idx="minor">
            <a:schemeClr val="dk1"/>
          </a:fontRef>
        </p:style>
        <p:txBody>
          <a:bodyPr>
            <a:normAutofit/>
          </a:bodyPr>
          <a:lstStyle/>
          <a:p>
            <a:r>
              <a:rPr lang="pt-BR" sz="2400" b="1" dirty="0">
                <a:solidFill>
                  <a:schemeClr val="tx1"/>
                </a:solidFill>
              </a:rPr>
              <a:t>Diretriz 2.3 Convulsões: Não criar conteúdo de uma forma conhecida por causar convulsões</a:t>
            </a:r>
            <a:endParaRPr lang="pt-BR" sz="2400" dirty="0">
              <a:solidFill>
                <a:schemeClr val="tx1"/>
              </a:solidFill>
            </a:endParaRPr>
          </a:p>
        </p:txBody>
      </p:sp>
    </p:spTree>
    <p:extLst>
      <p:ext uri="{BB962C8B-B14F-4D97-AF65-F5344CB8AC3E}">
        <p14:creationId xmlns:p14="http://schemas.microsoft.com/office/powerpoint/2010/main" val="3942273410"/>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395536" y="1196752"/>
            <a:ext cx="8229600" cy="5328592"/>
          </a:xfrm>
        </p:spPr>
        <p:txBody>
          <a:bodyPr>
            <a:noAutofit/>
          </a:bodyPr>
          <a:lstStyle/>
          <a:p>
            <a:pPr algn="l"/>
            <a:r>
              <a:rPr lang="pt-BR" sz="3200" dirty="0" smtClean="0"/>
              <a:t>CS 2.3.1  (Nível A)</a:t>
            </a:r>
            <a:r>
              <a:rPr lang="pt-BR" sz="3200" dirty="0"/>
              <a:t/>
            </a:r>
            <a:br>
              <a:rPr lang="pt-BR" sz="3200" dirty="0"/>
            </a:br>
            <a:r>
              <a:rPr lang="pt-BR" sz="3200" dirty="0" smtClean="0"/>
              <a:t>Três </a:t>
            </a:r>
            <a:r>
              <a:rPr lang="pt-BR" sz="3200" dirty="0"/>
              <a:t>Flashes ou Abaixo do Limite: As páginas web não incluem nenhum conteúdo que pisque mais de três vezes no período de um segundo, ou o flash encontra-se abaixo dos limites de flash universal e flash vermelho</a:t>
            </a:r>
            <a:r>
              <a:rPr lang="pt-BR" sz="3200" dirty="0" smtClean="0"/>
              <a:t>.</a:t>
            </a:r>
            <a:endParaRPr lang="pt-BR" sz="3200" dirty="0"/>
          </a:p>
        </p:txBody>
      </p:sp>
    </p:spTree>
    <p:extLst>
      <p:ext uri="{BB962C8B-B14F-4D97-AF65-F5344CB8AC3E}">
        <p14:creationId xmlns:p14="http://schemas.microsoft.com/office/powerpoint/2010/main" val="1471786794"/>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Evitar imagens </a:t>
            </a:r>
            <a:r>
              <a:rPr lang="pt-BR" dirty="0" err="1" smtClean="0"/>
              <a:t>piscantes</a:t>
            </a:r>
            <a:endParaRPr lang="pt-BR" dirty="0"/>
          </a:p>
        </p:txBody>
      </p:sp>
      <p:sp>
        <p:nvSpPr>
          <p:cNvPr id="3" name="Espaço Reservado para Conteúdo 2"/>
          <p:cNvSpPr>
            <a:spLocks noGrp="1"/>
          </p:cNvSpPr>
          <p:nvPr>
            <p:ph idx="1"/>
          </p:nvPr>
        </p:nvSpPr>
        <p:spPr/>
        <p:txBody>
          <a:bodyPr>
            <a:normAutofit/>
          </a:bodyPr>
          <a:lstStyle/>
          <a:p>
            <a:r>
              <a:rPr lang="pt-BR" sz="2400" dirty="0" smtClean="0">
                <a:solidFill>
                  <a:srgbClr val="FF0000"/>
                </a:solidFill>
              </a:rPr>
              <a:t>Não veja </a:t>
            </a:r>
            <a:r>
              <a:rPr lang="pt-BR" sz="2400" dirty="0" smtClean="0"/>
              <a:t>estas imagens se você acredita estar sujeito a convulsões ou é epilético!!!</a:t>
            </a:r>
          </a:p>
          <a:p>
            <a:endParaRPr lang="pt-BR" sz="2400" dirty="0"/>
          </a:p>
          <a:p>
            <a:r>
              <a:rPr lang="pt-BR" sz="2400" dirty="0" smtClean="0"/>
              <a:t>Atalhos obtidos de </a:t>
            </a:r>
            <a:r>
              <a:rPr lang="pt-BR" sz="2400" dirty="0" err="1" smtClean="0"/>
              <a:t>WebAIM</a:t>
            </a:r>
            <a:r>
              <a:rPr lang="pt-BR" sz="2400" dirty="0"/>
              <a:t> </a:t>
            </a:r>
            <a:r>
              <a:rPr lang="pt-BR" sz="2400" dirty="0" smtClean="0"/>
              <a:t>como CONTRA-EXEMPLOS.</a:t>
            </a:r>
          </a:p>
          <a:p>
            <a:endParaRPr lang="pt-BR" sz="2400" dirty="0"/>
          </a:p>
          <a:p>
            <a:r>
              <a:rPr lang="pt-BR" sz="2400" dirty="0" smtClean="0"/>
              <a:t>Imagem </a:t>
            </a:r>
            <a:r>
              <a:rPr lang="pt-BR" sz="2400" dirty="0" err="1" smtClean="0"/>
              <a:t>piscante</a:t>
            </a:r>
            <a:r>
              <a:rPr lang="pt-BR" sz="2400" dirty="0"/>
              <a:t>: </a:t>
            </a:r>
            <a:r>
              <a:rPr lang="pt-BR" sz="2400" dirty="0">
                <a:hlinkClick r:id="rId2"/>
              </a:rPr>
              <a:t>http://</a:t>
            </a:r>
            <a:r>
              <a:rPr lang="pt-BR" sz="2400" dirty="0" smtClean="0">
                <a:hlinkClick r:id="rId2"/>
              </a:rPr>
              <a:t>webaim.org/articles/seizure/media/flicker.gif</a:t>
            </a:r>
            <a:r>
              <a:rPr lang="pt-BR" sz="2400" dirty="0" smtClean="0"/>
              <a:t> </a:t>
            </a:r>
          </a:p>
          <a:p>
            <a:r>
              <a:rPr lang="pt-BR" sz="2400" dirty="0" smtClean="0"/>
              <a:t>Ilusão </a:t>
            </a:r>
            <a:r>
              <a:rPr lang="pt-BR" sz="2400" dirty="0"/>
              <a:t>de movimento: </a:t>
            </a:r>
            <a:r>
              <a:rPr lang="pt-BR" sz="2400" dirty="0">
                <a:hlinkClick r:id="rId3"/>
              </a:rPr>
              <a:t>http://</a:t>
            </a:r>
            <a:r>
              <a:rPr lang="pt-BR" sz="2400" dirty="0" smtClean="0">
                <a:hlinkClick r:id="rId3"/>
              </a:rPr>
              <a:t>webaim.org/articles/seizure/media/illusion.gif</a:t>
            </a:r>
            <a:r>
              <a:rPr lang="pt-BR" sz="2400" dirty="0" smtClean="0"/>
              <a:t> </a:t>
            </a:r>
          </a:p>
        </p:txBody>
      </p:sp>
    </p:spTree>
    <p:extLst>
      <p:ext uri="{BB962C8B-B14F-4D97-AF65-F5344CB8AC3E}">
        <p14:creationId xmlns:p14="http://schemas.microsoft.com/office/powerpoint/2010/main" val="2415552193"/>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pt-BR" dirty="0"/>
          </a:p>
        </p:txBody>
      </p:sp>
      <p:sp>
        <p:nvSpPr>
          <p:cNvPr id="3" name="Espaço Reservado para Texto 2"/>
          <p:cNvSpPr>
            <a:spLocks noGrp="1"/>
          </p:cNvSpPr>
          <p:nvPr>
            <p:ph type="body" idx="1"/>
          </p:nvPr>
        </p:nvSpPr>
        <p:spPr>
          <a:xfrm>
            <a:off x="722313" y="1988841"/>
            <a:ext cx="7772400" cy="2418060"/>
          </a:xfrm>
        </p:spPr>
        <p:style>
          <a:lnRef idx="1">
            <a:schemeClr val="accent3"/>
          </a:lnRef>
          <a:fillRef idx="2">
            <a:schemeClr val="accent3"/>
          </a:fillRef>
          <a:effectRef idx="1">
            <a:schemeClr val="accent3"/>
          </a:effectRef>
          <a:fontRef idx="minor">
            <a:schemeClr val="dk1"/>
          </a:fontRef>
        </p:style>
        <p:txBody>
          <a:bodyPr>
            <a:normAutofit/>
          </a:bodyPr>
          <a:lstStyle/>
          <a:p>
            <a:r>
              <a:rPr lang="pt-BR" sz="2400" b="1" dirty="0">
                <a:solidFill>
                  <a:schemeClr val="tx1"/>
                </a:solidFill>
              </a:rPr>
              <a:t>Diretriz 2.4 Navegável: Fornecer maneiras de ajudar os usuários a navegar, localizar conteúdos e determinar onde se encontram</a:t>
            </a:r>
            <a:r>
              <a:rPr lang="pt-BR" sz="2400" b="1" dirty="0" smtClean="0">
                <a:solidFill>
                  <a:schemeClr val="tx1"/>
                </a:solidFill>
              </a:rPr>
              <a:t>.</a:t>
            </a:r>
            <a:endParaRPr lang="pt-BR" sz="2400" dirty="0">
              <a:solidFill>
                <a:schemeClr val="tx1"/>
              </a:solidFill>
            </a:endParaRPr>
          </a:p>
        </p:txBody>
      </p:sp>
    </p:spTree>
    <p:extLst>
      <p:ext uri="{BB962C8B-B14F-4D97-AF65-F5344CB8AC3E}">
        <p14:creationId xmlns:p14="http://schemas.microsoft.com/office/powerpoint/2010/main" val="1812990213"/>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395536" y="1196752"/>
            <a:ext cx="8229600" cy="5328592"/>
          </a:xfrm>
        </p:spPr>
        <p:txBody>
          <a:bodyPr>
            <a:noAutofit/>
          </a:bodyPr>
          <a:lstStyle/>
          <a:p>
            <a:pPr algn="l"/>
            <a:r>
              <a:rPr lang="pt-BR" sz="3200" dirty="0" smtClean="0"/>
              <a:t>CS 2.4.1  (Nível A)</a:t>
            </a:r>
            <a:r>
              <a:rPr lang="pt-BR" sz="3200" dirty="0"/>
              <a:t/>
            </a:r>
            <a:br>
              <a:rPr lang="pt-BR" sz="3200" dirty="0"/>
            </a:br>
            <a:r>
              <a:rPr lang="pt-BR" sz="3200" dirty="0"/>
              <a:t>Ignorar Blocos: Um mecanismo está disponível para ignorar blocos de conteúdo que são repetidos em várias páginas web. (Nível A)</a:t>
            </a:r>
            <a:br>
              <a:rPr lang="pt-BR" sz="3200" dirty="0"/>
            </a:br>
            <a:endParaRPr lang="pt-BR" sz="3200" dirty="0"/>
          </a:p>
        </p:txBody>
      </p:sp>
    </p:spTree>
    <p:extLst>
      <p:ext uri="{BB962C8B-B14F-4D97-AF65-F5344CB8AC3E}">
        <p14:creationId xmlns:p14="http://schemas.microsoft.com/office/powerpoint/2010/main" val="1763138812"/>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pt-BR" dirty="0" smtClean="0"/>
              <a:t>Site do MEC- Atalhos para saltar blocos de conteúdo  </a:t>
            </a:r>
            <a:endParaRPr lang="pt-BR" dirty="0"/>
          </a:p>
        </p:txBody>
      </p:sp>
      <p:pic>
        <p:nvPicPr>
          <p:cNvPr id="6" name="Espaço Reservado para Imagem 5"/>
          <p:cNvPicPr>
            <a:picLocks noGrp="1" noChangeAspect="1"/>
          </p:cNvPicPr>
          <p:nvPr>
            <p:ph type="pic" idx="1"/>
          </p:nvPr>
        </p:nvPicPr>
        <p:blipFill>
          <a:blip r:embed="rId2" cstate="print">
            <a:extLst>
              <a:ext uri="{28A0092B-C50C-407E-A947-70E740481C1C}">
                <a14:useLocalDpi xmlns:a14="http://schemas.microsoft.com/office/drawing/2010/main" val="0"/>
              </a:ext>
            </a:extLst>
          </a:blip>
          <a:srcRect t="2736" b="2736"/>
          <a:stretch>
            <a:fillRect/>
          </a:stretch>
        </p:blipFill>
        <p:spPr>
          <a:xfrm>
            <a:off x="0" y="333375"/>
            <a:ext cx="9036050" cy="4394200"/>
          </a:xfrm>
        </p:spPr>
      </p:pic>
      <p:sp>
        <p:nvSpPr>
          <p:cNvPr id="4" name="Espaço Reservado para Texto 3"/>
          <p:cNvSpPr>
            <a:spLocks noGrp="1"/>
          </p:cNvSpPr>
          <p:nvPr>
            <p:ph type="body" sz="half" idx="2"/>
          </p:nvPr>
        </p:nvSpPr>
        <p:spPr/>
        <p:txBody>
          <a:bodyPr/>
          <a:lstStyle/>
          <a:p>
            <a:r>
              <a:rPr lang="pt-BR" dirty="0"/>
              <a:t>http://portal.mec.gov.br/index.php</a:t>
            </a:r>
          </a:p>
        </p:txBody>
      </p:sp>
    </p:spTree>
    <p:extLst>
      <p:ext uri="{BB962C8B-B14F-4D97-AF65-F5344CB8AC3E}">
        <p14:creationId xmlns:p14="http://schemas.microsoft.com/office/powerpoint/2010/main" val="4269327324"/>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normAutofit fontScale="90000"/>
          </a:bodyPr>
          <a:lstStyle/>
          <a:p>
            <a:r>
              <a:rPr lang="pt-BR" dirty="0" smtClean="0"/>
              <a:t>Um bom exemplo com ARIA </a:t>
            </a:r>
            <a:r>
              <a:rPr lang="pt-BR" dirty="0" err="1" smtClean="0"/>
              <a:t>landmarks</a:t>
            </a:r>
            <a:endParaRPr lang="pt-BR" dirty="0"/>
          </a:p>
        </p:txBody>
      </p:sp>
      <p:sp>
        <p:nvSpPr>
          <p:cNvPr id="6" name="Espaço Reservado para Conteúdo 5"/>
          <p:cNvSpPr>
            <a:spLocks noGrp="1"/>
          </p:cNvSpPr>
          <p:nvPr>
            <p:ph idx="1"/>
          </p:nvPr>
        </p:nvSpPr>
        <p:spPr/>
        <p:txBody>
          <a:bodyPr/>
          <a:lstStyle/>
          <a:p>
            <a:pPr marL="0" indent="0">
              <a:buNone/>
            </a:pPr>
            <a:r>
              <a:rPr lang="pt-BR" dirty="0">
                <a:hlinkClick r:id="rId2"/>
              </a:rPr>
              <a:t>http://</a:t>
            </a:r>
            <a:r>
              <a:rPr lang="pt-BR" dirty="0" smtClean="0">
                <a:hlinkClick r:id="rId2"/>
              </a:rPr>
              <a:t>test.cita.uiuc.edu/aria/nav/nav1.html</a:t>
            </a:r>
            <a:r>
              <a:rPr lang="pt-BR" dirty="0" smtClean="0"/>
              <a:t> </a:t>
            </a:r>
            <a:endParaRPr lang="pt-BR" dirty="0"/>
          </a:p>
        </p:txBody>
      </p:sp>
      <p:pic>
        <p:nvPicPr>
          <p:cNvPr id="7" name="Imagem 6"/>
          <p:cNvPicPr>
            <a:picLocks noChangeAspect="1"/>
          </p:cNvPicPr>
          <p:nvPr/>
        </p:nvPicPr>
        <p:blipFill>
          <a:blip r:embed="rId3" cstate="print"/>
          <a:stretch>
            <a:fillRect/>
          </a:stretch>
        </p:blipFill>
        <p:spPr>
          <a:xfrm>
            <a:off x="565932" y="2700883"/>
            <a:ext cx="8012137" cy="4157117"/>
          </a:xfrm>
          <a:prstGeom prst="rect">
            <a:avLst/>
          </a:prstGeom>
        </p:spPr>
      </p:pic>
    </p:spTree>
    <p:extLst>
      <p:ext uri="{BB962C8B-B14F-4D97-AF65-F5344CB8AC3E}">
        <p14:creationId xmlns:p14="http://schemas.microsoft.com/office/powerpoint/2010/main" val="2524375549"/>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395536" y="1196752"/>
            <a:ext cx="8229600" cy="5328592"/>
          </a:xfrm>
        </p:spPr>
        <p:txBody>
          <a:bodyPr>
            <a:noAutofit/>
          </a:bodyPr>
          <a:lstStyle/>
          <a:p>
            <a:pPr algn="l"/>
            <a:r>
              <a:rPr lang="pt-BR" sz="3200" dirty="0" smtClean="0"/>
              <a:t>CS 2.4.2  (Nível A)</a:t>
            </a:r>
            <a:r>
              <a:rPr lang="pt-BR" sz="3200" dirty="0"/>
              <a:t/>
            </a:r>
            <a:br>
              <a:rPr lang="pt-BR" sz="3200" dirty="0"/>
            </a:br>
            <a:r>
              <a:rPr lang="pt-BR" sz="3200" dirty="0" smtClean="0"/>
              <a:t>Página </a:t>
            </a:r>
            <a:r>
              <a:rPr lang="pt-BR" sz="3200" dirty="0"/>
              <a:t>com Título: As páginas web têm títulos que descrevem o tópico ou a finalidade. </a:t>
            </a:r>
          </a:p>
        </p:txBody>
      </p:sp>
    </p:spTree>
    <p:extLst>
      <p:ext uri="{BB962C8B-B14F-4D97-AF65-F5344CB8AC3E}">
        <p14:creationId xmlns:p14="http://schemas.microsoft.com/office/powerpoint/2010/main" val="880557689"/>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o Office">
  <a:themeElements>
    <a:clrScheme name="Escritório">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Escritório">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critório">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9487</TotalTime>
  <Words>3279</Words>
  <Application>Microsoft Office PowerPoint</Application>
  <PresentationFormat>Apresentação na tela (4:3)</PresentationFormat>
  <Paragraphs>372</Paragraphs>
  <Slides>122</Slides>
  <Notes>46</Notes>
  <HiddenSlides>0</HiddenSlides>
  <MMClips>1</MMClips>
  <ScaleCrop>false</ScaleCrop>
  <HeadingPairs>
    <vt:vector size="4" baseType="variant">
      <vt:variant>
        <vt:lpstr>Tema</vt:lpstr>
      </vt:variant>
      <vt:variant>
        <vt:i4>1</vt:i4>
      </vt:variant>
      <vt:variant>
        <vt:lpstr>Títulos de slides</vt:lpstr>
      </vt:variant>
      <vt:variant>
        <vt:i4>122</vt:i4>
      </vt:variant>
    </vt:vector>
  </HeadingPairs>
  <TitlesOfParts>
    <vt:vector size="123" baseType="lpstr">
      <vt:lpstr>Office Theme</vt:lpstr>
      <vt:lpstr>Diretrizes de acessibilidade na web</vt:lpstr>
      <vt:lpstr>Apresentação do PowerPoint</vt:lpstr>
      <vt:lpstr>Referências para início dos estudos</vt:lpstr>
      <vt:lpstr>Acessibilidade em sistemas computacionais </vt:lpstr>
      <vt:lpstr>Recursos de sistemas operacionais</vt:lpstr>
      <vt:lpstr>Apresentação do PowerPoint</vt:lpstr>
      <vt:lpstr>Apresentação do PowerPoint</vt:lpstr>
      <vt:lpstr>Apresentação do PowerPoint</vt:lpstr>
      <vt:lpstr>Recursos de tecnologia assistiva</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Headmouse </vt:lpstr>
      <vt:lpstr>Impressora Braille</vt:lpstr>
      <vt:lpstr>Display Braille</vt:lpstr>
      <vt:lpstr>Leitores de tela </vt:lpstr>
      <vt:lpstr>O que é?</vt:lpstr>
      <vt:lpstr>Alternativas em português:</vt:lpstr>
      <vt:lpstr>Acessibilidade na Web: W3C e WAI </vt:lpstr>
      <vt:lpstr>Apresentação do PowerPoint</vt:lpstr>
      <vt:lpstr>Apresentação do PowerPoint</vt:lpstr>
      <vt:lpstr>ACESSIBILIDADE DEVE VIR DESDE O INÍCIO DO PROJETO!</vt:lpstr>
      <vt:lpstr>DESIGN UNIVERSAL SEMPRE!  Não há sentido em se fazer diversas versões do mesmo conteúdo!</vt:lpstr>
      <vt:lpstr>Para haver acessibilidade na Web, é necessário:</vt:lpstr>
      <vt:lpstr>Apresentação do PowerPoint</vt:lpstr>
      <vt:lpstr>Apresentação do PowerPoint</vt:lpstr>
      <vt:lpstr>Diretrizes e padrões</vt:lpstr>
      <vt:lpstr>WCAG 1.0</vt:lpstr>
      <vt:lpstr>Níveis de conformidade</vt:lpstr>
      <vt:lpstr>WCAG 2.0 visão geral</vt:lpstr>
      <vt:lpstr>WCAG 2.0</vt:lpstr>
      <vt:lpstr>Tecnologias para web acessível</vt:lpstr>
      <vt:lpstr>WCAG 2.0: organização e princípios </vt:lpstr>
      <vt:lpstr>Camadas de orientação</vt:lpstr>
      <vt:lpstr>4 princípios</vt:lpstr>
      <vt:lpstr>Perceptível</vt:lpstr>
      <vt:lpstr>Operável</vt:lpstr>
      <vt:lpstr>Compreensível</vt:lpstr>
      <vt:lpstr>Robusto</vt:lpstr>
      <vt:lpstr>Critérios de sucesso</vt:lpstr>
      <vt:lpstr>Níveis dos critérios</vt:lpstr>
      <vt:lpstr>Diretrizes para nível A </vt:lpstr>
      <vt:lpstr>Princípio 1: Perceptível</vt:lpstr>
      <vt:lpstr>Apresentação do PowerPoint</vt:lpstr>
      <vt:lpstr>CS 1.1.1 (Nível A) Todo conteúdo não textual apresentado ao usuário tem uma alternativa textual que serve ao mesmo propósito.</vt:lpstr>
      <vt:lpstr>Casos comuns</vt:lpstr>
      <vt:lpstr>Casos menos comuns</vt:lpstr>
      <vt:lpstr>A imagem é necessária?</vt:lpstr>
      <vt:lpstr>CAPTCHA</vt:lpstr>
      <vt:lpstr>CAPTCHA no Sistema Apolo</vt:lpstr>
      <vt:lpstr>Apresentação do PowerPoint</vt:lpstr>
      <vt:lpstr>CS 1.2.1  (Nível A) Mídias com apenas áudio pré-gravado ou vídeo pré-gravado (sem áudio) devem ter uma alternativa que apresente informação equivalente ao conteúdo. No caso de vídeo, pode ser uma faixa de áudio que apresente informação equivalente.</vt:lpstr>
      <vt:lpstr>CS 1.2.2 (Nível A) São fornecidas legendas para todo conteúdo de áudio pré-gravado em mídia sincronizada, exceto quando a mídia for uma alternativa para texto e for claramente identificada como tal.</vt:lpstr>
      <vt:lpstr>Legenda</vt:lpstr>
      <vt:lpstr>CS 1.2.3  (Nível A) Audiodescrição ou Mídia Alternativa (Pré-gravada): Uma alternativa para mídia com base em tempo ou uma audiodescrição do conteúdo em vídeo pré-gravado é fornecida para mídia sincronizada, exceto quando a mídia é uma alternativa ao texto e for claramente identificada como tal.</vt:lpstr>
      <vt:lpstr>Apresentação do PowerPoint</vt:lpstr>
      <vt:lpstr>CS 1.3.1  (Nível A) Informações e relações: As informações, a estrutura e os relacionamentos transmitidos através de apresentação podem ser determinados por meio de código de programação ou estão disponíveis no texto.  </vt:lpstr>
      <vt:lpstr>ARIA landmark roles</vt:lpstr>
      <vt:lpstr>Apresentação do PowerPoint</vt:lpstr>
      <vt:lpstr>Landmark roles</vt:lpstr>
      <vt:lpstr>CS 1.3.2  (Nível A) Sequência com Significado: Quando a sequência na qual o conteúdo é apresentado afeta o seu significado, uma sequência de leitura correta pode ser determinada por meio de código de programação.</vt:lpstr>
      <vt:lpstr>Tabelas como elementos de formatação</vt:lpstr>
      <vt:lpstr>CS 1.3.3  (Nível A) Características Sensoriais: As instruções fornecidas para compreender e utilizar o conteúdo não dependem somente das características sensoriais dos componentes, tais como forma, tamanho, localização visual, orientação ou som. </vt:lpstr>
      <vt:lpstr>Erros comuns</vt:lpstr>
      <vt:lpstr>Apresentação do PowerPoint</vt:lpstr>
      <vt:lpstr>CS 1.4.1  (Nível A) Utilização de Cores: A cor não é utilizada como o único meio visual de transmitir informações, indicar uma ação, pedir uma resposta ou distinguir um elemento visual. </vt:lpstr>
      <vt:lpstr>Daltonismo</vt:lpstr>
      <vt:lpstr>CS 1.4.2  (Nível A) Controle de Áudio: Se qualquer áudio em uma página web tocar automaticamente durante mais de 3 segundos, deve estar disponível um mecanismo para fazer uma pausa ou parar o áudio, ou um mecanismo para controlar o volume do áudio, independentemente do nível global de volume do sistema.</vt:lpstr>
      <vt:lpstr>Site da Rey Castro – site com áudio com dispositivo para ativar ou desativar, porém o dispositivo não é acessível via teclado</vt:lpstr>
      <vt:lpstr>Contraste é AA</vt:lpstr>
      <vt:lpstr>Site do MEC- versão em alto contraste </vt:lpstr>
      <vt:lpstr>       Site do projeto Intermeios- FAU USP: informação em destaque aparece em cinza no fundo preto </vt:lpstr>
      <vt:lpstr>Princípio 2: operável</vt:lpstr>
      <vt:lpstr>Apresentação do PowerPoint</vt:lpstr>
      <vt:lpstr>CS 2.1.1  (Nível A) Teclado: Toda a funcionalidade do conteúdo é operável através de uma interface de teclado sem requerer temporizações específicas para digitação individual, exceto quando a função subjacente requer entrada de dados que dependa da cadeia de movimento do usuário e não apenas dos pontos finais. </vt:lpstr>
      <vt:lpstr>Exceção</vt:lpstr>
      <vt:lpstr>Site da Editora Letra e Ponto- Navegação via teclado ineficiente</vt:lpstr>
      <vt:lpstr>CS 2.1.2  (Nível A) Sem Bloqueio do Teclado: Se o foco do teclado puder ser movido para um componente da página utilizando uma interface de teclado, então o foco pode ser retirado desse componente utilizando apenas uma interface de teclado e, se for necessário mais do que as setas do cursor ou tabulação ou outros métodos de saída normalmente utilizados, o usuário deve ser informado sobre o método para retirar o foco. </vt:lpstr>
      <vt:lpstr>Erros comuns</vt:lpstr>
      <vt:lpstr>Apresentação do PowerPoint</vt:lpstr>
      <vt:lpstr>CS 2.2.1  (Nível A) Ajustável por Temporização: Para cada limite de tempo definido pelo conteúdo, no mínimo, uma das seguintes afirmações é verdadeira:  •É possível desligar • É possível ajustar • É possível prolongar •Exceção do tempo real •Exceção essencial  •Exceção de 20 horas</vt:lpstr>
      <vt:lpstr>CS 2.2.2  (Nível A) Colocar em Pausa, Parar, Ocultar: Para informações em movimento, em modo intermitente, em deslocamento ou em atualização automática, todas as seguintes afirmações são verdadeiras: •Em movimento, em modo intermitente, em deslocamento: Para quaisquer informações que  (1) sejam iniciadas automaticamente, (2) durem mais de cinco segundos, e (3) sejam apresentadas em paralelo com outro conteúdo existe um mecanismo para o usuário colocar em pausa, parar, ou ocultar as mesmas, a menos que o movimento, o modo intermitente ou o deslocamento façam parte de uma atividade, na qual sejam essenciais; e  </vt:lpstr>
      <vt:lpstr>Deslocamento</vt:lpstr>
      <vt:lpstr>CS 2.2.2  (Nível A) - continuação Colocar em Pausa, Parar, Ocultar: Para informações em movimento, em modo intermitente, em deslocamento ou em atualização automática, todas as seguintes afirmações são verdadeiras:  •Em atualização automática: Para quaisquer informações em atualização automática, que (1) sejam iniciadas automaticamente e (2) sejam apresentadas em paralelo com outro conteúdo, existe um mecanismo para o usuário colocar em pausa, parar ou ocultar as mesmas, ou controlar a frequência da atualização, a menos que a atualização automática faça parte de uma atividade, onde é essencial.   </vt:lpstr>
      <vt:lpstr>Apresentação do PowerPoint</vt:lpstr>
      <vt:lpstr>CS 2.3.1  (Nível A) Três Flashes ou Abaixo do Limite: As páginas web não incluem nenhum conteúdo que pisque mais de três vezes no período de um segundo, ou o flash encontra-se abaixo dos limites de flash universal e flash vermelho.</vt:lpstr>
      <vt:lpstr>Evitar imagens piscantes</vt:lpstr>
      <vt:lpstr>Apresentação do PowerPoint</vt:lpstr>
      <vt:lpstr>CS 2.4.1  (Nível A) Ignorar Blocos: Um mecanismo está disponível para ignorar blocos de conteúdo que são repetidos em várias páginas web. (Nível A) </vt:lpstr>
      <vt:lpstr>Site do MEC- Atalhos para saltar blocos de conteúdo  </vt:lpstr>
      <vt:lpstr>Um bom exemplo com ARIA landmarks</vt:lpstr>
      <vt:lpstr>CS 2.4.2  (Nível A) Página com Título: As páginas web têm títulos que descrevem o tópico ou a finalidade. </vt:lpstr>
      <vt:lpstr>CS 2.4.3 (Nível A) Ordem do Foco: Se uma página web puder ser navegada de forma sequencial e as sequências de navegação afetarem o significado ou a operação, os componentes que podem ser focados recebem o foco em uma ordem que preserva o significado e a operabilidade. </vt:lpstr>
      <vt:lpstr>CS 2.4.4  (Nível A) Finalidade do Link (em contexto): A finalidade de cada link pode ser determinada a partir do link sozinho ou a partir do texto do link em conjunto com seu respectivo contexto do link determinado por meio de código de programação, exceto quando a finalidade do link for ambígua para os usuários em geral. </vt:lpstr>
      <vt:lpstr>Site Labimph – Links  com o mesmo texto. </vt:lpstr>
      <vt:lpstr>Dicas para boa implementação</vt:lpstr>
      <vt:lpstr>Princípio 3: compreensível</vt:lpstr>
      <vt:lpstr>Observação Apreensibilidade do texto e escolaridade</vt:lpstr>
      <vt:lpstr>Apresentação do PowerPoint</vt:lpstr>
      <vt:lpstr>CS 3.1.1  (Nível A) Idioma da Página: O idioma  humano pré-definido de cada página web pode ser determinado por meio de código de programação.  </vt:lpstr>
      <vt:lpstr>Apresentação do PowerPoint</vt:lpstr>
      <vt:lpstr>CS 3.2.1  (Nível A) Em Foco: Quando qualquer componente recebe o foco, não inicia uma alteração de contexto. (Nível A)   </vt:lpstr>
      <vt:lpstr>CS 3.2.2  (Nível A) Em Entrada: Alterar a definição de um componente de interface de usuário  não provoca, automaticamente, uma alteração de contexto, a menos que o usuário tenha sido avisado sobre esse comportamento antes de utilizar o componente.  </vt:lpstr>
      <vt:lpstr>Apresentação do PowerPoint</vt:lpstr>
      <vt:lpstr>CS 3.3.1 (Nível A) Identificação do Erro: Se um erro de entrada for automaticamente detectado, o item que apresenta erro é identificado e o erro é descrito para o usuário em texto.   </vt:lpstr>
      <vt:lpstr>CS 3.3.2  (Nível A) Rótulos ou Instruções: Rótulos ou instruções são fornecidos quando o conteúdo exigir a entrada de dados por parte do usuário.  </vt:lpstr>
      <vt:lpstr>Princípio 4: robusto</vt:lpstr>
      <vt:lpstr>Apresentação do PowerPoint</vt:lpstr>
      <vt:lpstr>CS 4.1.1 (Nível A) Análise: No conteúdo implementado utilizando linguagens de marcação, os elementos dispõem de tags completas de início e de fim, os elementos são aninhados de acordo com as respectivas especificações, os elementos não contêm atributos duplicados, e quaisquer IDs são exclusivos, exceto quando as especificações permitem estas características.  </vt:lpstr>
      <vt:lpstr>CS 4.1.2  (Nível A) Nome, Função, Valor: Para todos os componentes de interface de usuário  (incluindo, mas não se limitando a: elementos de formulário, links e componentes gerados por scripts), o nome e a função podem ser determinados por meio de código de programação; os estados, as propriedades e os valores, que possam ser definidos pelo usuário, podem ser definidos por meio de código de programação; e a notificação sobre alterações destes itens está disponível para os agentes de usuário, incluindo as tecnologias assistivas. </vt:lpstr>
      <vt:lpstr>Design responsivo</vt:lpstr>
      <vt:lpstr>Diretrizes AA</vt:lpstr>
      <vt:lpstr>Apresentação do PowerPoint</vt:lpstr>
      <vt:lpstr>Site do Enem-  Aumento da Fonte sem perder conteúdo</vt:lpstr>
      <vt:lpstr>Site da Prefeitura do Campus Capital: Aumento da fonte com perda de conteúdo.</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Lucia Filgueiras</dc:creator>
  <cp:lastModifiedBy>Windows User</cp:lastModifiedBy>
  <cp:revision>120</cp:revision>
  <dcterms:created xsi:type="dcterms:W3CDTF">2014-10-30T17:07:12Z</dcterms:created>
  <dcterms:modified xsi:type="dcterms:W3CDTF">2016-04-23T03:41:17Z</dcterms:modified>
</cp:coreProperties>
</file>